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Lst>
  <p:sldSz cx="9144000" cy="5143500" type="screen16x9"/>
  <p:notesSz cx="6858000" cy="9144000"/>
  <p:embeddedFontLst>
    <p:embeddedFont>
      <p:font typeface="Roboto" panose="020B0604020202020204" charset="0"/>
      <p:regular r:id="rId66"/>
      <p:bold r:id="rId67"/>
      <p:italic r:id="rId68"/>
      <p:boldItalic r:id="rId69"/>
    </p:embeddedFont>
    <p:embeddedFont>
      <p:font typeface="Lato" panose="020B0604020202020204" charset="0"/>
      <p:regular r:id="rId70"/>
      <p:bold r:id="rId71"/>
      <p:italic r:id="rId72"/>
      <p:boldItalic r:id="rId73"/>
    </p:embeddedFont>
    <p:embeddedFont>
      <p:font typeface="Nunito" panose="020B0604020202020204" charset="0"/>
      <p:regular r:id="rId74"/>
      <p:bold r:id="rId75"/>
      <p:italic r:id="rId76"/>
      <p:boldItalic r:id="rId77"/>
    </p:embeddedFont>
    <p:embeddedFont>
      <p:font typeface="Calibri" panose="020F0502020204030204" pitchFamily="34" charset="0"/>
      <p:regular r:id="rId78"/>
      <p:bold r:id="rId79"/>
      <p:italic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6" d="100"/>
          <a:sy n="86" d="100"/>
        </p:scale>
        <p:origin x="700" y="4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3.fntdata"/><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9.fntdata"/><Relationship Id="rId79" Type="http://schemas.openxmlformats.org/officeDocument/2006/relationships/font" Target="fonts/font14.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4.fntdata"/><Relationship Id="rId77"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7.fntdata"/><Relationship Id="rId80" Type="http://schemas.openxmlformats.org/officeDocument/2006/relationships/font" Target="fonts/font15.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font" Target="fonts/font10.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fntdata"/><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08411465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5b5700e0a8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5b5700e0a8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38783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b27941a91a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b27941a91a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5992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b27941a91a_0_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b27941a91a_0_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1094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82bbe26f5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82bbe26f5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5997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b27941a91a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b27941a91a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66451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af25e60ff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af25e60ff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3299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b27941a91a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b27941a91a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136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b27941a91a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b27941a91a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28483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b27941a91a_0_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b27941a91a_0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8153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b27941a91a_0_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b27941a91a_0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20607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5c2b259a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5c2b259a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1849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5b5700e0a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5b5700e0a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33533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5c2b259a10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5c2b259a10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0895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5c2b259a10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5c2b259a10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52444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5c2b259a10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5c2b259a10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5519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5c2b259a10_0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5c2b259a10_0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68900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5c2b259a10_0_6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5c2b259a10_0_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24250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5c2b259a10_0_7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5c2b259a10_0_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02826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5c2b259a10_0_8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5c2b259a10_0_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79313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5dfb398e6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25dfb398e6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76181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5dfb398e61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5dfb398e61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76688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5dfb398e61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25dfb398e61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6418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5b5700e0a8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5b5700e0a8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12293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5dfb398e61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5dfb398e61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81466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5dfb398e61_0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5dfb398e61_0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25176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b27941a91a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b27941a91a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21132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b27941a91a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1b27941a91a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77602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b27941a91a_0_5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b27941a91a_0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88381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5fb41734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5fb41734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701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b27941a91a_0_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b27941a91a_0_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13321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5fb4173413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25fb4173413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42167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b27941a91a_0_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b27941a91a_0_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97922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b27941a91a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b27941a91a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7520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5b5700e0a8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5b5700e0a8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01561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b27941a91a_0_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1b27941a91a_0_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69544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b27941a91a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b27941a91a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2102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b27941a91a_0_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b27941a91a_0_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96578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f21ec03c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f21ec03c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37321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f33367c8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f33367c80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63260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b27b349fb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b27b349fb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33022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c802383ef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1c802383ef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73408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b27b349fb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b27b349fb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19096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6dac57839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26dac5783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72735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5864304251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5864304251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6101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5b5700e0a8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5b5700e0a8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76052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25864304251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25864304251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70707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2586430425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2586430425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08763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2586430425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2586430425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34734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25864304251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25864304251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62708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2ef9a01b2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22ef9a01b2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84282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58f64465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58f64465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99066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26117791c3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26117791c3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38813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586430425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2586430425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73068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267ca3b573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267ca3b573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06364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267ca3b5738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267ca3b5738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246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5d4b1bb0f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5d4b1bb0f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31879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67ca3b5738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67ca3b5738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496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67ca3b5738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267ca3b5738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02910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ce9511a28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ce9511a28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38460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b27b349fb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1b27b349fb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15210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2788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af25e60ff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af25e60f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96594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b27941a91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b27941a91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774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000" b="1"/>
              <a:t>EMBEDDED SYSTEM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22"/>
          <p:cNvPicPr preferRelativeResize="0"/>
          <p:nvPr/>
        </p:nvPicPr>
        <p:blipFill>
          <a:blip r:embed="rId3">
            <a:alphaModFix/>
          </a:blip>
          <a:stretch>
            <a:fillRect/>
          </a:stretch>
        </p:blipFill>
        <p:spPr>
          <a:xfrm>
            <a:off x="586800" y="51550"/>
            <a:ext cx="7960049" cy="49721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PIC18f4580 Block Diagram:</a:t>
            </a:r>
            <a:endParaRPr/>
          </a:p>
        </p:txBody>
      </p:sp>
      <p:pic>
        <p:nvPicPr>
          <p:cNvPr id="143" name="Google Shape;143;p23"/>
          <p:cNvPicPr preferRelativeResize="0"/>
          <p:nvPr/>
        </p:nvPicPr>
        <p:blipFill>
          <a:blip r:embed="rId3">
            <a:alphaModFix/>
          </a:blip>
          <a:stretch>
            <a:fillRect/>
          </a:stretch>
        </p:blipFill>
        <p:spPr>
          <a:xfrm>
            <a:off x="1312875" y="1091450"/>
            <a:ext cx="6085725" cy="3890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ALU(Arithmetic Logic Unit):</a:t>
            </a:r>
            <a:endParaRPr/>
          </a:p>
        </p:txBody>
      </p:sp>
      <p:sp>
        <p:nvSpPr>
          <p:cNvPr id="149" name="Google Shape;149;p2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457200" lvl="0" indent="-361950" algn="l" rtl="0">
              <a:spcBef>
                <a:spcPts val="0"/>
              </a:spcBef>
              <a:spcAft>
                <a:spcPts val="0"/>
              </a:spcAft>
              <a:buSzPts val="2100"/>
              <a:buChar char="●"/>
            </a:pPr>
            <a:r>
              <a:rPr lang="en" sz="2100"/>
              <a:t>ALU perform arithmetic and logic operation.</a:t>
            </a:r>
            <a:endParaRPr sz="2100"/>
          </a:p>
          <a:p>
            <a:pPr marL="457200" lvl="0" indent="-361950" algn="l" rtl="0">
              <a:spcBef>
                <a:spcPts val="0"/>
              </a:spcBef>
              <a:spcAft>
                <a:spcPts val="0"/>
              </a:spcAft>
              <a:buSzPts val="2100"/>
              <a:buChar char="●"/>
            </a:pPr>
            <a:r>
              <a:rPr lang="en" sz="2100"/>
              <a:t>ALU also manipulate the data.</a:t>
            </a:r>
            <a:endParaRPr sz="2100"/>
          </a:p>
          <a:p>
            <a:pPr marL="457200" lvl="0" indent="-361950" algn="l" rtl="0">
              <a:spcBef>
                <a:spcPts val="0"/>
              </a:spcBef>
              <a:spcAft>
                <a:spcPts val="0"/>
              </a:spcAft>
              <a:buSzPts val="2100"/>
              <a:buChar char="●"/>
            </a:pPr>
            <a:r>
              <a:rPr lang="en" sz="2100"/>
              <a:t>Individual bit of register can be set, reset, cleared, complemented, used in logical computation.	</a:t>
            </a:r>
            <a:endParaRPr sz="21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5"/>
          <p:cNvSpPr txBox="1">
            <a:spLocks noGrp="1"/>
          </p:cNvSpPr>
          <p:nvPr>
            <p:ph type="title"/>
          </p:nvPr>
        </p:nvSpPr>
        <p:spPr>
          <a:xfrm>
            <a:off x="311700" y="131000"/>
            <a:ext cx="8520600" cy="645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Pin Diagram</a:t>
            </a:r>
            <a:endParaRPr/>
          </a:p>
        </p:txBody>
      </p:sp>
      <p:pic>
        <p:nvPicPr>
          <p:cNvPr id="155" name="Google Shape;155;p25"/>
          <p:cNvPicPr preferRelativeResize="0"/>
          <p:nvPr/>
        </p:nvPicPr>
        <p:blipFill>
          <a:blip r:embed="rId3">
            <a:alphaModFix/>
          </a:blip>
          <a:stretch>
            <a:fillRect/>
          </a:stretch>
        </p:blipFill>
        <p:spPr>
          <a:xfrm>
            <a:off x="1011900" y="874675"/>
            <a:ext cx="5944574" cy="4039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80"/>
              <a:t>PIC18f Features:</a:t>
            </a:r>
            <a:endParaRPr sz="3280"/>
          </a:p>
        </p:txBody>
      </p:sp>
      <p:sp>
        <p:nvSpPr>
          <p:cNvPr id="161" name="Google Shape;161;p26"/>
          <p:cNvSpPr txBox="1">
            <a:spLocks noGrp="1"/>
          </p:cNvSpPr>
          <p:nvPr>
            <p:ph type="body" idx="1"/>
          </p:nvPr>
        </p:nvSpPr>
        <p:spPr>
          <a:xfrm>
            <a:off x="311700" y="1268450"/>
            <a:ext cx="4570016" cy="36900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2000" dirty="0" smtClean="0"/>
              <a:t>40 </a:t>
            </a:r>
            <a:r>
              <a:rPr lang="en" sz="2000" dirty="0"/>
              <a:t>Pins low Power uc.</a:t>
            </a:r>
            <a:endParaRPr sz="2000" dirty="0"/>
          </a:p>
          <a:p>
            <a:pPr marL="457200" lvl="0" indent="-355600" algn="l" rtl="0">
              <a:spcBef>
                <a:spcPts val="0"/>
              </a:spcBef>
              <a:spcAft>
                <a:spcPts val="0"/>
              </a:spcAft>
              <a:buSzPts val="2000"/>
              <a:buChar char="●"/>
            </a:pPr>
            <a:r>
              <a:rPr lang="en" sz="2000" dirty="0"/>
              <a:t>Flash Program memory: </a:t>
            </a:r>
            <a:r>
              <a:rPr lang="en" sz="2000" dirty="0" smtClean="0"/>
              <a:t>32Kb .</a:t>
            </a:r>
            <a:endParaRPr sz="2000" dirty="0"/>
          </a:p>
          <a:p>
            <a:pPr marL="457200" lvl="0" indent="-355600" algn="l" rtl="0">
              <a:spcBef>
                <a:spcPts val="0"/>
              </a:spcBef>
              <a:spcAft>
                <a:spcPts val="0"/>
              </a:spcAft>
              <a:buSzPts val="2000"/>
              <a:buChar char="●"/>
            </a:pPr>
            <a:r>
              <a:rPr lang="en" sz="2000" dirty="0"/>
              <a:t>EEPROM Data Memory: 256 bytes.</a:t>
            </a:r>
            <a:endParaRPr sz="2000" dirty="0"/>
          </a:p>
          <a:p>
            <a:pPr marL="457200" lvl="0" indent="-355600" algn="l" rtl="0">
              <a:spcBef>
                <a:spcPts val="0"/>
              </a:spcBef>
              <a:spcAft>
                <a:spcPts val="0"/>
              </a:spcAft>
              <a:buSzPts val="2000"/>
              <a:buChar char="●"/>
            </a:pPr>
            <a:r>
              <a:rPr lang="en" sz="2000" dirty="0"/>
              <a:t>SRAM Data Memory: 1536 bytes.</a:t>
            </a:r>
            <a:endParaRPr sz="2000" dirty="0"/>
          </a:p>
          <a:p>
            <a:pPr marL="457200" lvl="0" indent="-355600" algn="l" rtl="0">
              <a:spcBef>
                <a:spcPts val="0"/>
              </a:spcBef>
              <a:spcAft>
                <a:spcPts val="0"/>
              </a:spcAft>
              <a:buSzPts val="2000"/>
              <a:buChar char="●"/>
            </a:pPr>
            <a:r>
              <a:rPr lang="en" sz="2000" dirty="0"/>
              <a:t>Input &amp; Output pins : 33.</a:t>
            </a:r>
            <a:endParaRPr sz="2000" dirty="0"/>
          </a:p>
          <a:p>
            <a:pPr marL="457200" lvl="0" indent="-355600" algn="l" rtl="0">
              <a:spcBef>
                <a:spcPts val="0"/>
              </a:spcBef>
              <a:spcAft>
                <a:spcPts val="0"/>
              </a:spcAft>
              <a:buSzPts val="2000"/>
              <a:buChar char="●"/>
            </a:pPr>
            <a:r>
              <a:rPr lang="en" sz="2000" dirty="0"/>
              <a:t> Timers: One 8 bit / Three 16 bit.</a:t>
            </a:r>
            <a:endParaRPr sz="2000" dirty="0"/>
          </a:p>
          <a:p>
            <a:pPr marL="457200" lvl="0" indent="-355600" algn="l" rtl="0">
              <a:spcBef>
                <a:spcPts val="0"/>
              </a:spcBef>
              <a:spcAft>
                <a:spcPts val="0"/>
              </a:spcAft>
              <a:buSzPts val="2000"/>
              <a:buChar char="●"/>
            </a:pPr>
            <a:r>
              <a:rPr lang="en" sz="2000" dirty="0"/>
              <a:t>A/D Converter : 10 bit Eleven Channels.</a:t>
            </a:r>
            <a:endParaRPr sz="2000" dirty="0"/>
          </a:p>
        </p:txBody>
      </p:sp>
      <p:sp>
        <p:nvSpPr>
          <p:cNvPr id="162" name="Google Shape;162;p26"/>
          <p:cNvSpPr txBox="1">
            <a:spLocks noGrp="1"/>
          </p:cNvSpPr>
          <p:nvPr>
            <p:ph type="body" idx="2"/>
          </p:nvPr>
        </p:nvSpPr>
        <p:spPr>
          <a:xfrm>
            <a:off x="4752300" y="1268450"/>
            <a:ext cx="4155900" cy="36153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Char char="●"/>
            </a:pPr>
            <a:r>
              <a:rPr lang="en" sz="1900"/>
              <a:t>CAN: CAN 2.0B Specification with transmit &amp; Receive Buffers.</a:t>
            </a:r>
            <a:endParaRPr sz="1900"/>
          </a:p>
          <a:p>
            <a:pPr marL="457200" lvl="0" indent="-349250" algn="l" rtl="0">
              <a:spcBef>
                <a:spcPts val="0"/>
              </a:spcBef>
              <a:spcAft>
                <a:spcPts val="0"/>
              </a:spcAft>
              <a:buSzPts val="1900"/>
              <a:buChar char="●"/>
            </a:pPr>
            <a:r>
              <a:rPr lang="en" sz="1900"/>
              <a:t>PWM: 10-bit  two modules.</a:t>
            </a:r>
            <a:endParaRPr sz="1900"/>
          </a:p>
          <a:p>
            <a:pPr marL="457200" lvl="0" indent="-349250" algn="l" rtl="0">
              <a:spcBef>
                <a:spcPts val="0"/>
              </a:spcBef>
              <a:spcAft>
                <a:spcPts val="0"/>
              </a:spcAft>
              <a:buSzPts val="1900"/>
              <a:buChar char="●"/>
            </a:pPr>
            <a:r>
              <a:rPr lang="en" sz="1900"/>
              <a:t>MSSP: SPI &amp; I2C Master &amp; Slave support.</a:t>
            </a:r>
            <a:endParaRPr sz="1900"/>
          </a:p>
          <a:p>
            <a:pPr marL="457200" lvl="0" indent="-349250" algn="l" rtl="0">
              <a:spcBef>
                <a:spcPts val="0"/>
              </a:spcBef>
              <a:spcAft>
                <a:spcPts val="0"/>
              </a:spcAft>
              <a:buSzPts val="1900"/>
              <a:buChar char="●"/>
            </a:pPr>
            <a:r>
              <a:rPr lang="en" sz="1900"/>
              <a:t>Enhanced USART: Addressable with RS-485,RS232 &amp; LIN Support.</a:t>
            </a:r>
            <a:endParaRPr sz="1900"/>
          </a:p>
          <a:p>
            <a:pPr marL="457200" lvl="0" indent="-349250" algn="l" rtl="0">
              <a:spcBef>
                <a:spcPts val="0"/>
              </a:spcBef>
              <a:spcAft>
                <a:spcPts val="0"/>
              </a:spcAft>
              <a:buSzPts val="1900"/>
              <a:buChar char="●"/>
            </a:pPr>
            <a:r>
              <a:rPr lang="en" sz="1900"/>
              <a:t>External Oscillator.: upto 40MHz.</a:t>
            </a:r>
            <a:endParaRPr sz="1900"/>
          </a:p>
          <a:p>
            <a:pPr marL="457200" lvl="0" indent="-349250" algn="l" rtl="0">
              <a:spcBef>
                <a:spcPts val="0"/>
              </a:spcBef>
              <a:spcAft>
                <a:spcPts val="0"/>
              </a:spcAft>
              <a:buSzPts val="1900"/>
              <a:buChar char="●"/>
            </a:pPr>
            <a:r>
              <a:rPr lang="en" sz="1900"/>
              <a:t>Internal Oscillator: 4MHz.</a:t>
            </a:r>
            <a:endParaRPr sz="19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7"/>
          <p:cNvSpPr txBox="1">
            <a:spLocks noGrp="1"/>
          </p:cNvSpPr>
          <p:nvPr>
            <p:ph type="title"/>
          </p:nvPr>
        </p:nvSpPr>
        <p:spPr>
          <a:xfrm>
            <a:off x="188100" y="165450"/>
            <a:ext cx="8134800" cy="793200"/>
          </a:xfrm>
          <a:prstGeom prst="rect">
            <a:avLst/>
          </a:prstGeom>
        </p:spPr>
        <p:txBody>
          <a:bodyPr spcFirstLastPara="1" wrap="square" lIns="91425" tIns="91425" rIns="91425" bIns="91425" anchor="t" anchorCtr="0">
            <a:noAutofit/>
          </a:bodyPr>
          <a:lstStyle/>
          <a:p>
            <a:pPr marL="0" lvl="0" indent="0" algn="just" rtl="0">
              <a:lnSpc>
                <a:spcPct val="120000"/>
              </a:lnSpc>
              <a:spcBef>
                <a:spcPts val="0"/>
              </a:spcBef>
              <a:spcAft>
                <a:spcPts val="0"/>
              </a:spcAft>
              <a:buSzPts val="990"/>
              <a:buNone/>
            </a:pPr>
            <a:r>
              <a:rPr lang="en" sz="2425" i="1">
                <a:solidFill>
                  <a:schemeClr val="lt1"/>
                </a:solidFill>
                <a:highlight>
                  <a:schemeClr val="dk1"/>
                </a:highlight>
                <a:latin typeface="Arial"/>
                <a:ea typeface="Arial"/>
                <a:cs typeface="Arial"/>
                <a:sym typeface="Arial"/>
              </a:rPr>
              <a:t>HOW TO PROGRAM THE INPUT AND OUTPUT PORTS</a:t>
            </a:r>
            <a:endParaRPr sz="2425" i="1">
              <a:solidFill>
                <a:schemeClr val="lt1"/>
              </a:solidFill>
              <a:highlight>
                <a:schemeClr val="dk1"/>
              </a:highlight>
              <a:latin typeface="Arial"/>
              <a:ea typeface="Arial"/>
              <a:cs typeface="Arial"/>
              <a:sym typeface="Arial"/>
            </a:endParaRPr>
          </a:p>
          <a:p>
            <a:pPr marL="0" lvl="0" indent="0" algn="l" rtl="0">
              <a:spcBef>
                <a:spcPts val="500"/>
              </a:spcBef>
              <a:spcAft>
                <a:spcPts val="0"/>
              </a:spcAft>
              <a:buSzPts val="990"/>
              <a:buNone/>
            </a:pPr>
            <a:endParaRPr sz="2880"/>
          </a:p>
        </p:txBody>
      </p:sp>
      <p:sp>
        <p:nvSpPr>
          <p:cNvPr id="168" name="Google Shape;168;p27"/>
          <p:cNvSpPr txBox="1">
            <a:spLocks noGrp="1"/>
          </p:cNvSpPr>
          <p:nvPr>
            <p:ph type="body" idx="1"/>
          </p:nvPr>
        </p:nvSpPr>
        <p:spPr>
          <a:xfrm>
            <a:off x="113000" y="958650"/>
            <a:ext cx="8785200" cy="3979800"/>
          </a:xfrm>
          <a:prstGeom prst="rect">
            <a:avLst/>
          </a:prstGeom>
        </p:spPr>
        <p:txBody>
          <a:bodyPr spcFirstLastPara="1" wrap="square" lIns="91425" tIns="91425" rIns="91425" bIns="91425" anchor="t" anchorCtr="0">
            <a:noAutofit/>
          </a:bodyPr>
          <a:lstStyle/>
          <a:p>
            <a:pPr marL="457200" lvl="0" indent="-326707" algn="just" rtl="0">
              <a:lnSpc>
                <a:spcPct val="95000"/>
              </a:lnSpc>
              <a:spcBef>
                <a:spcPts val="0"/>
              </a:spcBef>
              <a:spcAft>
                <a:spcPts val="0"/>
              </a:spcAft>
              <a:buClr>
                <a:schemeClr val="dk1"/>
              </a:buClr>
              <a:buSzPts val="1545"/>
              <a:buFont typeface="Arial"/>
              <a:buChar char="●"/>
            </a:pPr>
            <a:r>
              <a:rPr lang="en" sz="1545">
                <a:highlight>
                  <a:schemeClr val="lt1"/>
                </a:highlight>
                <a:latin typeface="Arial"/>
                <a:ea typeface="Arial"/>
                <a:cs typeface="Arial"/>
                <a:sym typeface="Arial"/>
              </a:rPr>
              <a:t>As we have studied 5 input and output ports namely PORTA, PORTB, PORTC, PORT D and PORT E which can be digital as well as analog.</a:t>
            </a:r>
            <a:endParaRPr sz="1545">
              <a:highlight>
                <a:schemeClr val="lt1"/>
              </a:highlight>
              <a:latin typeface="Arial"/>
              <a:ea typeface="Arial"/>
              <a:cs typeface="Arial"/>
              <a:sym typeface="Arial"/>
            </a:endParaRPr>
          </a:p>
          <a:p>
            <a:pPr marL="457200" lvl="0" indent="-326707" algn="just" rtl="0">
              <a:lnSpc>
                <a:spcPct val="95000"/>
              </a:lnSpc>
              <a:spcBef>
                <a:spcPts val="0"/>
              </a:spcBef>
              <a:spcAft>
                <a:spcPts val="0"/>
              </a:spcAft>
              <a:buClr>
                <a:schemeClr val="dk1"/>
              </a:buClr>
              <a:buSzPts val="1545"/>
              <a:buFont typeface="Arial"/>
              <a:buChar char="●"/>
            </a:pPr>
            <a:r>
              <a:rPr lang="en" sz="1545">
                <a:highlight>
                  <a:schemeClr val="lt1"/>
                </a:highlight>
                <a:latin typeface="Arial"/>
                <a:ea typeface="Arial"/>
                <a:cs typeface="Arial"/>
                <a:sym typeface="Arial"/>
              </a:rPr>
              <a:t>We will configure them according to our requirements. But in case of analog mode, the pins or the ports can only act as inputs. There is a built in A to D converter which is used in such cases. Multiplexer circuits are also used.</a:t>
            </a:r>
            <a:endParaRPr sz="1545">
              <a:highlight>
                <a:schemeClr val="lt1"/>
              </a:highlight>
              <a:latin typeface="Arial"/>
              <a:ea typeface="Arial"/>
              <a:cs typeface="Arial"/>
              <a:sym typeface="Arial"/>
            </a:endParaRPr>
          </a:p>
          <a:p>
            <a:pPr marL="457200" lvl="0" indent="-326707" algn="just" rtl="0">
              <a:lnSpc>
                <a:spcPct val="95000"/>
              </a:lnSpc>
              <a:spcBef>
                <a:spcPts val="0"/>
              </a:spcBef>
              <a:spcAft>
                <a:spcPts val="0"/>
              </a:spcAft>
              <a:buClr>
                <a:schemeClr val="dk1"/>
              </a:buClr>
              <a:buSzPts val="1545"/>
              <a:buFont typeface="Arial"/>
              <a:buChar char="●"/>
            </a:pPr>
            <a:r>
              <a:rPr lang="en" sz="1545">
                <a:highlight>
                  <a:schemeClr val="lt1"/>
                </a:highlight>
                <a:latin typeface="Arial"/>
                <a:ea typeface="Arial"/>
                <a:cs typeface="Arial"/>
                <a:sym typeface="Arial"/>
              </a:rPr>
              <a:t>But in digital mode, there is no restriction. We can configure the ports as output or as input. This is done through programming. For PIC the preferable compiler is mikroC pro which can be downloaded from their website.</a:t>
            </a:r>
            <a:endParaRPr sz="1545">
              <a:highlight>
                <a:schemeClr val="lt1"/>
              </a:highlight>
              <a:latin typeface="Arial"/>
              <a:ea typeface="Arial"/>
              <a:cs typeface="Arial"/>
              <a:sym typeface="Arial"/>
            </a:endParaRPr>
          </a:p>
          <a:p>
            <a:pPr marL="457200" lvl="0" indent="-326707" algn="just" rtl="0">
              <a:lnSpc>
                <a:spcPct val="95000"/>
              </a:lnSpc>
              <a:spcBef>
                <a:spcPts val="0"/>
              </a:spcBef>
              <a:spcAft>
                <a:spcPts val="0"/>
              </a:spcAft>
              <a:buClr>
                <a:schemeClr val="dk1"/>
              </a:buClr>
              <a:buSzPts val="1545"/>
              <a:buFont typeface="Arial"/>
              <a:buChar char="●"/>
            </a:pPr>
            <a:r>
              <a:rPr lang="en" sz="1545">
                <a:highlight>
                  <a:schemeClr val="lt1"/>
                </a:highlight>
                <a:latin typeface="Arial"/>
                <a:ea typeface="Arial"/>
                <a:cs typeface="Arial"/>
                <a:sym typeface="Arial"/>
              </a:rPr>
              <a:t>There is a register named as ‘TRIS’ which controls the direction of ports. For different ports there are different registers such as TRISA, TRISB etc.</a:t>
            </a:r>
            <a:endParaRPr sz="1545">
              <a:highlight>
                <a:schemeClr val="lt1"/>
              </a:highlight>
              <a:latin typeface="Arial"/>
              <a:ea typeface="Arial"/>
              <a:cs typeface="Arial"/>
              <a:sym typeface="Arial"/>
            </a:endParaRPr>
          </a:p>
          <a:p>
            <a:pPr marL="457200" lvl="0" indent="-326707" algn="just" rtl="0">
              <a:lnSpc>
                <a:spcPct val="95000"/>
              </a:lnSpc>
              <a:spcBef>
                <a:spcPts val="0"/>
              </a:spcBef>
              <a:spcAft>
                <a:spcPts val="0"/>
              </a:spcAft>
              <a:buClr>
                <a:schemeClr val="dk1"/>
              </a:buClr>
              <a:buSzPts val="1545"/>
              <a:buFont typeface="Arial"/>
              <a:buChar char="●"/>
            </a:pPr>
            <a:r>
              <a:rPr lang="en" sz="1545">
                <a:highlight>
                  <a:schemeClr val="lt1"/>
                </a:highlight>
                <a:latin typeface="Arial"/>
                <a:ea typeface="Arial"/>
                <a:cs typeface="Arial"/>
                <a:sym typeface="Arial"/>
              </a:rPr>
              <a:t>If we set a bit of the TRIS register to 0, the corresponding port bit will act as the digital output.</a:t>
            </a:r>
            <a:endParaRPr sz="1545">
              <a:highlight>
                <a:schemeClr val="lt1"/>
              </a:highlight>
              <a:latin typeface="Arial"/>
              <a:ea typeface="Arial"/>
              <a:cs typeface="Arial"/>
              <a:sym typeface="Arial"/>
            </a:endParaRPr>
          </a:p>
          <a:p>
            <a:pPr marL="457200" lvl="0" indent="-326707" algn="just" rtl="0">
              <a:lnSpc>
                <a:spcPct val="95000"/>
              </a:lnSpc>
              <a:spcBef>
                <a:spcPts val="0"/>
              </a:spcBef>
              <a:spcAft>
                <a:spcPts val="0"/>
              </a:spcAft>
              <a:buClr>
                <a:schemeClr val="dk1"/>
              </a:buClr>
              <a:buSzPts val="1545"/>
              <a:buFont typeface="Arial"/>
              <a:buChar char="●"/>
            </a:pPr>
            <a:r>
              <a:rPr lang="en" sz="1545">
                <a:highlight>
                  <a:schemeClr val="lt1"/>
                </a:highlight>
                <a:latin typeface="Arial"/>
                <a:ea typeface="Arial"/>
                <a:cs typeface="Arial"/>
                <a:sym typeface="Arial"/>
              </a:rPr>
              <a:t>If we set a bit of the TRIS register to 1, the corresponding port bit will act as the digital input.</a:t>
            </a:r>
            <a:endParaRPr sz="1545">
              <a:highlight>
                <a:schemeClr val="lt1"/>
              </a:highlight>
              <a:latin typeface="Arial"/>
              <a:ea typeface="Arial"/>
              <a:cs typeface="Arial"/>
              <a:sym typeface="Arial"/>
            </a:endParaRPr>
          </a:p>
          <a:p>
            <a:pPr marL="457200" lvl="0" indent="-326707" algn="just" rtl="0">
              <a:lnSpc>
                <a:spcPct val="95000"/>
              </a:lnSpc>
              <a:spcBef>
                <a:spcPts val="0"/>
              </a:spcBef>
              <a:spcAft>
                <a:spcPts val="0"/>
              </a:spcAft>
              <a:buClr>
                <a:schemeClr val="dk1"/>
              </a:buClr>
              <a:buSzPts val="1545"/>
              <a:buFont typeface="Arial"/>
              <a:buChar char="●"/>
            </a:pPr>
            <a:r>
              <a:rPr lang="en" sz="1545">
                <a:highlight>
                  <a:schemeClr val="lt1"/>
                </a:highlight>
                <a:latin typeface="Arial"/>
                <a:ea typeface="Arial"/>
                <a:cs typeface="Arial"/>
                <a:sym typeface="Arial"/>
              </a:rPr>
              <a:t>For example to set the whole portb to output we can write the program statement as:</a:t>
            </a:r>
            <a:endParaRPr sz="1545">
              <a:highlight>
                <a:schemeClr val="lt1"/>
              </a:highlight>
              <a:latin typeface="Arial"/>
              <a:ea typeface="Arial"/>
              <a:cs typeface="Arial"/>
              <a:sym typeface="Arial"/>
            </a:endParaRPr>
          </a:p>
          <a:p>
            <a:pPr marL="457200" lvl="0" indent="0" algn="just" rtl="0">
              <a:lnSpc>
                <a:spcPct val="95000"/>
              </a:lnSpc>
              <a:spcBef>
                <a:spcPts val="3700"/>
              </a:spcBef>
              <a:spcAft>
                <a:spcPts val="3700"/>
              </a:spcAft>
              <a:buNone/>
            </a:pPr>
            <a:r>
              <a:rPr lang="en" sz="2405" b="1" i="1">
                <a:latin typeface="Courier New"/>
                <a:ea typeface="Courier New"/>
                <a:cs typeface="Courier New"/>
                <a:sym typeface="Courier New"/>
              </a:rPr>
              <a:t>TRISB=0;</a:t>
            </a:r>
            <a:endParaRPr sz="2041">
              <a:highlight>
                <a:schemeClr val="lt1"/>
              </a:highlight>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28"/>
          <p:cNvPicPr preferRelativeResize="0"/>
          <p:nvPr/>
        </p:nvPicPr>
        <p:blipFill>
          <a:blip r:embed="rId3">
            <a:alphaModFix/>
          </a:blip>
          <a:stretch>
            <a:fillRect/>
          </a:stretch>
        </p:blipFill>
        <p:spPr>
          <a:xfrm>
            <a:off x="2142025" y="570075"/>
            <a:ext cx="6059050" cy="1242325"/>
          </a:xfrm>
          <a:prstGeom prst="rect">
            <a:avLst/>
          </a:prstGeom>
          <a:noFill/>
          <a:ln>
            <a:noFill/>
          </a:ln>
        </p:spPr>
      </p:pic>
      <p:pic>
        <p:nvPicPr>
          <p:cNvPr id="174" name="Google Shape;174;p28"/>
          <p:cNvPicPr preferRelativeResize="0"/>
          <p:nvPr/>
        </p:nvPicPr>
        <p:blipFill>
          <a:blip r:embed="rId4">
            <a:alphaModFix/>
          </a:blip>
          <a:stretch>
            <a:fillRect/>
          </a:stretch>
        </p:blipFill>
        <p:spPr>
          <a:xfrm>
            <a:off x="254100" y="2187175"/>
            <a:ext cx="8165999" cy="2432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311700" y="144425"/>
            <a:ext cx="8832300" cy="168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844">
                <a:solidFill>
                  <a:schemeClr val="lt1"/>
                </a:solidFill>
                <a:highlight>
                  <a:schemeClr val="dk1"/>
                </a:highlight>
                <a:latin typeface="Arial"/>
                <a:ea typeface="Arial"/>
                <a:cs typeface="Arial"/>
                <a:sym typeface="Arial"/>
              </a:rPr>
              <a:t>PORTx:</a:t>
            </a:r>
            <a:endParaRPr sz="1844">
              <a:solidFill>
                <a:schemeClr val="lt1"/>
              </a:solidFill>
              <a:highlight>
                <a:schemeClr val="dk1"/>
              </a:highlight>
              <a:latin typeface="Arial"/>
              <a:ea typeface="Arial"/>
              <a:cs typeface="Arial"/>
              <a:sym typeface="Arial"/>
            </a:endParaRPr>
          </a:p>
          <a:p>
            <a:pPr marL="0" lvl="0" indent="0" algn="l" rtl="0">
              <a:spcBef>
                <a:spcPts val="0"/>
              </a:spcBef>
              <a:spcAft>
                <a:spcPts val="0"/>
              </a:spcAft>
              <a:buNone/>
            </a:pPr>
            <a:r>
              <a:rPr lang="en" sz="1844" b="0">
                <a:solidFill>
                  <a:schemeClr val="lt1"/>
                </a:solidFill>
                <a:highlight>
                  <a:schemeClr val="dk1"/>
                </a:highlight>
                <a:latin typeface="Arial"/>
                <a:ea typeface="Arial"/>
                <a:cs typeface="Arial"/>
                <a:sym typeface="Arial"/>
              </a:rPr>
              <a:t>This register is used to read/write the data from/to port pins. Writing 1's to PORTx will make the corresponding PORTx pins as HIGH. Similarly writing 0's to PORTx will make the corresponding PORTx pins as LOW.</a:t>
            </a:r>
            <a:endParaRPr sz="1844" b="0">
              <a:solidFill>
                <a:schemeClr val="lt1"/>
              </a:solidFill>
              <a:highlight>
                <a:schemeClr val="dk1"/>
              </a:highlight>
              <a:latin typeface="Arial"/>
              <a:ea typeface="Arial"/>
              <a:cs typeface="Arial"/>
              <a:sym typeface="Arial"/>
            </a:endParaRPr>
          </a:p>
          <a:p>
            <a:pPr marL="0" lvl="0" indent="0" algn="l" rtl="0">
              <a:spcBef>
                <a:spcPts val="0"/>
              </a:spcBef>
              <a:spcAft>
                <a:spcPts val="0"/>
              </a:spcAft>
              <a:buNone/>
            </a:pPr>
            <a:r>
              <a:rPr lang="en" sz="1844">
                <a:solidFill>
                  <a:schemeClr val="lt1"/>
                </a:solidFill>
                <a:highlight>
                  <a:schemeClr val="dk1"/>
                </a:highlight>
                <a:latin typeface="Arial"/>
                <a:ea typeface="Arial"/>
                <a:cs typeface="Arial"/>
                <a:sym typeface="Arial"/>
              </a:rPr>
              <a:t>Before reading/writing the data, the port pins should be configured as Input Output</a:t>
            </a:r>
            <a:r>
              <a:rPr lang="en" sz="1844" b="0">
                <a:solidFill>
                  <a:schemeClr val="lt1"/>
                </a:solidFill>
                <a:highlight>
                  <a:schemeClr val="dk1"/>
                </a:highlight>
                <a:latin typeface="Arial"/>
                <a:ea typeface="Arial"/>
                <a:cs typeface="Arial"/>
                <a:sym typeface="Arial"/>
              </a:rPr>
              <a:t>.</a:t>
            </a:r>
            <a:endParaRPr sz="3444" b="0">
              <a:solidFill>
                <a:schemeClr val="lt1"/>
              </a:solidFill>
              <a:latin typeface="Arial"/>
              <a:ea typeface="Arial"/>
              <a:cs typeface="Arial"/>
              <a:sym typeface="Arial"/>
            </a:endParaRPr>
          </a:p>
          <a:p>
            <a:pPr marL="0" lvl="0" indent="0" algn="l" rtl="0">
              <a:lnSpc>
                <a:spcPct val="115000"/>
              </a:lnSpc>
              <a:spcBef>
                <a:spcPts val="0"/>
              </a:spcBef>
              <a:spcAft>
                <a:spcPts val="0"/>
              </a:spcAft>
              <a:buNone/>
            </a:pPr>
            <a:endParaRPr sz="1800" b="0">
              <a:latin typeface="Lato"/>
              <a:ea typeface="Lato"/>
              <a:cs typeface="Lato"/>
              <a:sym typeface="Lato"/>
            </a:endParaRPr>
          </a:p>
          <a:p>
            <a:pPr marL="0" lvl="0" indent="0" algn="l" rtl="0">
              <a:spcBef>
                <a:spcPts val="1200"/>
              </a:spcBef>
              <a:spcAft>
                <a:spcPts val="0"/>
              </a:spcAft>
              <a:buNone/>
            </a:pPr>
            <a:endParaRPr sz="1400">
              <a:solidFill>
                <a:srgbClr val="333333"/>
              </a:solidFill>
              <a:highlight>
                <a:schemeClr val="dk1"/>
              </a:highlight>
              <a:latin typeface="Arial"/>
              <a:ea typeface="Arial"/>
              <a:cs typeface="Arial"/>
              <a:sym typeface="Arial"/>
            </a:endParaRPr>
          </a:p>
        </p:txBody>
      </p:sp>
      <p:pic>
        <p:nvPicPr>
          <p:cNvPr id="180" name="Google Shape;180;p29"/>
          <p:cNvPicPr preferRelativeResize="0"/>
          <p:nvPr/>
        </p:nvPicPr>
        <p:blipFill>
          <a:blip r:embed="rId3">
            <a:alphaModFix/>
          </a:blip>
          <a:stretch>
            <a:fillRect/>
          </a:stretch>
        </p:blipFill>
        <p:spPr>
          <a:xfrm>
            <a:off x="834349" y="1678925"/>
            <a:ext cx="7154875" cy="3307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0"/>
          <p:cNvSpPr txBox="1">
            <a:spLocks noGrp="1"/>
          </p:cNvSpPr>
          <p:nvPr>
            <p:ph type="body" idx="1"/>
          </p:nvPr>
        </p:nvSpPr>
        <p:spPr>
          <a:xfrm>
            <a:off x="311700" y="174575"/>
            <a:ext cx="8520600" cy="4687800"/>
          </a:xfrm>
          <a:prstGeom prst="rect">
            <a:avLst/>
          </a:prstGeom>
        </p:spPr>
        <p:txBody>
          <a:bodyPr spcFirstLastPara="1" wrap="square" lIns="91425" tIns="91425" rIns="91425" bIns="91425" anchor="t" anchorCtr="0">
            <a:noAutofit/>
          </a:bodyPr>
          <a:lstStyle/>
          <a:p>
            <a:pPr marL="876300" lvl="0" indent="-339725" algn="just" rtl="0">
              <a:spcBef>
                <a:spcPts val="0"/>
              </a:spcBef>
              <a:spcAft>
                <a:spcPts val="0"/>
              </a:spcAft>
              <a:buClr>
                <a:schemeClr val="lt1"/>
              </a:buClr>
              <a:buSzPts val="1750"/>
              <a:buFont typeface="Arial"/>
              <a:buChar char="●"/>
            </a:pPr>
            <a:r>
              <a:rPr lang="en" sz="1750">
                <a:solidFill>
                  <a:schemeClr val="lt1"/>
                </a:solidFill>
                <a:highlight>
                  <a:schemeClr val="dk1"/>
                </a:highlight>
                <a:latin typeface="Arial"/>
                <a:ea typeface="Arial"/>
                <a:cs typeface="Arial"/>
                <a:sym typeface="Arial"/>
              </a:rPr>
              <a:t>Now the port will act as the output port and we can send any value on the output such as</a:t>
            </a:r>
            <a:endParaRPr sz="1750">
              <a:solidFill>
                <a:schemeClr val="lt1"/>
              </a:solidFill>
              <a:highlight>
                <a:schemeClr val="dk1"/>
              </a:highlight>
              <a:latin typeface="Arial"/>
              <a:ea typeface="Arial"/>
              <a:cs typeface="Arial"/>
              <a:sym typeface="Arial"/>
            </a:endParaRPr>
          </a:p>
          <a:p>
            <a:pPr marL="190500" marR="190500" lvl="0" indent="0" algn="just" rtl="0">
              <a:spcBef>
                <a:spcPts val="3700"/>
              </a:spcBef>
              <a:spcAft>
                <a:spcPts val="0"/>
              </a:spcAft>
              <a:buNone/>
            </a:pPr>
            <a:r>
              <a:rPr lang="en" sz="2150" b="1" i="1">
                <a:solidFill>
                  <a:srgbClr val="3A3A3A"/>
                </a:solidFill>
                <a:latin typeface="Courier New"/>
                <a:ea typeface="Courier New"/>
                <a:cs typeface="Courier New"/>
                <a:sym typeface="Courier New"/>
              </a:rPr>
              <a:t>PORTB=0XFF;</a:t>
            </a:r>
            <a:endParaRPr sz="2150" b="1" i="1">
              <a:solidFill>
                <a:srgbClr val="3A3A3A"/>
              </a:solidFill>
              <a:latin typeface="Courier New"/>
              <a:ea typeface="Courier New"/>
              <a:cs typeface="Courier New"/>
              <a:sym typeface="Courier New"/>
            </a:endParaRPr>
          </a:p>
          <a:p>
            <a:pPr marL="876300" lvl="0" indent="-339725" algn="just" rtl="0">
              <a:spcBef>
                <a:spcPts val="1700"/>
              </a:spcBef>
              <a:spcAft>
                <a:spcPts val="0"/>
              </a:spcAft>
              <a:buClr>
                <a:schemeClr val="lt1"/>
              </a:buClr>
              <a:buSzPts val="1750"/>
              <a:buFont typeface="Arial"/>
              <a:buChar char="●"/>
            </a:pPr>
            <a:r>
              <a:rPr lang="en" sz="1750">
                <a:solidFill>
                  <a:schemeClr val="lt1"/>
                </a:solidFill>
                <a:highlight>
                  <a:schemeClr val="dk1"/>
                </a:highlight>
                <a:latin typeface="Arial"/>
                <a:ea typeface="Arial"/>
                <a:cs typeface="Arial"/>
                <a:sym typeface="Arial"/>
              </a:rPr>
              <a:t>FF represents all 1’s in binary i.e. FF=11111111, now all the pins of port b are high. If we connect LEDs at all the pins then they will all start glowing in this condition.</a:t>
            </a:r>
            <a:endParaRPr sz="1750">
              <a:solidFill>
                <a:schemeClr val="lt1"/>
              </a:solidFill>
              <a:highlight>
                <a:schemeClr val="dk1"/>
              </a:highlight>
              <a:latin typeface="Arial"/>
              <a:ea typeface="Arial"/>
              <a:cs typeface="Arial"/>
              <a:sym typeface="Arial"/>
            </a:endParaRPr>
          </a:p>
          <a:p>
            <a:pPr marL="876300" lvl="0" indent="-339725" algn="just" rtl="0">
              <a:spcBef>
                <a:spcPts val="0"/>
              </a:spcBef>
              <a:spcAft>
                <a:spcPts val="0"/>
              </a:spcAft>
              <a:buClr>
                <a:srgbClr val="3A3A3A"/>
              </a:buClr>
              <a:buSzPts val="1750"/>
              <a:buFont typeface="Arial"/>
              <a:buChar char="●"/>
            </a:pPr>
            <a:r>
              <a:rPr lang="en" sz="1750">
                <a:solidFill>
                  <a:schemeClr val="lt1"/>
                </a:solidFill>
                <a:highlight>
                  <a:schemeClr val="dk1"/>
                </a:highlight>
                <a:latin typeface="Arial"/>
                <a:ea typeface="Arial"/>
                <a:cs typeface="Arial"/>
                <a:sym typeface="Arial"/>
              </a:rPr>
              <a:t>If we want</a:t>
            </a:r>
            <a:r>
              <a:rPr lang="en" sz="1750">
                <a:solidFill>
                  <a:srgbClr val="3A3A3A"/>
                </a:solidFill>
                <a:highlight>
                  <a:schemeClr val="dk1"/>
                </a:highlight>
                <a:latin typeface="Arial"/>
                <a:ea typeface="Arial"/>
                <a:cs typeface="Arial"/>
                <a:sym typeface="Arial"/>
              </a:rPr>
              <a:t> </a:t>
            </a:r>
            <a:r>
              <a:rPr lang="en" sz="1750">
                <a:solidFill>
                  <a:schemeClr val="lt1"/>
                </a:solidFill>
                <a:highlight>
                  <a:schemeClr val="dk1"/>
                </a:highlight>
                <a:latin typeface="Arial"/>
                <a:ea typeface="Arial"/>
                <a:cs typeface="Arial"/>
                <a:sym typeface="Arial"/>
              </a:rPr>
              <a:t>to negate the values of the port b we can use the statement:</a:t>
            </a:r>
            <a:endParaRPr sz="1750">
              <a:solidFill>
                <a:schemeClr val="lt1"/>
              </a:solidFill>
              <a:highlight>
                <a:schemeClr val="dk1"/>
              </a:highlight>
              <a:latin typeface="Arial"/>
              <a:ea typeface="Arial"/>
              <a:cs typeface="Arial"/>
              <a:sym typeface="Arial"/>
            </a:endParaRPr>
          </a:p>
          <a:p>
            <a:pPr marL="190500" marR="190500" lvl="0" indent="0" algn="just" rtl="0">
              <a:spcBef>
                <a:spcPts val="3700"/>
              </a:spcBef>
              <a:spcAft>
                <a:spcPts val="0"/>
              </a:spcAft>
              <a:buNone/>
            </a:pPr>
            <a:r>
              <a:rPr lang="en" sz="2350" b="1" i="1">
                <a:solidFill>
                  <a:srgbClr val="3A3A3A"/>
                </a:solidFill>
                <a:latin typeface="Courier New"/>
                <a:ea typeface="Courier New"/>
                <a:cs typeface="Courier New"/>
                <a:sym typeface="Courier New"/>
              </a:rPr>
              <a:t>PORTB=~PORTB;</a:t>
            </a:r>
            <a:endParaRPr sz="2350" b="1" i="1">
              <a:solidFill>
                <a:srgbClr val="3A3A3A"/>
              </a:solidFill>
              <a:latin typeface="Courier New"/>
              <a:ea typeface="Courier New"/>
              <a:cs typeface="Courier New"/>
              <a:sym typeface="Courier New"/>
            </a:endParaRPr>
          </a:p>
          <a:p>
            <a:pPr marL="876300" lvl="0" indent="-339725" algn="just" rtl="0">
              <a:spcBef>
                <a:spcPts val="1700"/>
              </a:spcBef>
              <a:spcAft>
                <a:spcPts val="0"/>
              </a:spcAft>
              <a:buClr>
                <a:schemeClr val="lt1"/>
              </a:buClr>
              <a:buSzPts val="1750"/>
              <a:buFont typeface="Arial"/>
              <a:buChar char="●"/>
            </a:pPr>
            <a:r>
              <a:rPr lang="en" sz="1750">
                <a:solidFill>
                  <a:schemeClr val="lt1"/>
                </a:solidFill>
                <a:highlight>
                  <a:schemeClr val="dk1"/>
                </a:highlight>
                <a:latin typeface="Arial"/>
                <a:ea typeface="Arial"/>
                <a:cs typeface="Arial"/>
                <a:sym typeface="Arial"/>
              </a:rPr>
              <a:t>Now all the pins of the port b will be low.</a:t>
            </a:r>
            <a:endParaRPr sz="210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title"/>
          </p:nvPr>
        </p:nvSpPr>
        <p:spPr>
          <a:xfrm>
            <a:off x="819150" y="194025"/>
            <a:ext cx="7505700" cy="954600"/>
          </a:xfrm>
          <a:prstGeom prst="rect">
            <a:avLst/>
          </a:prstGeom>
        </p:spPr>
        <p:txBody>
          <a:bodyPr spcFirstLastPara="1" wrap="square" lIns="91425" tIns="91425" rIns="91425" bIns="91425" anchor="t" anchorCtr="0">
            <a:normAutofit/>
          </a:bodyPr>
          <a:lstStyle/>
          <a:p>
            <a:pPr marL="0" lvl="0" indent="0" algn="l" rtl="0">
              <a:lnSpc>
                <a:spcPct val="115000"/>
              </a:lnSpc>
              <a:spcBef>
                <a:spcPts val="1200"/>
              </a:spcBef>
              <a:spcAft>
                <a:spcPts val="0"/>
              </a:spcAft>
              <a:buNone/>
            </a:pPr>
            <a:r>
              <a:rPr lang="en" b="1"/>
              <a:t>PIC  Interfacing with Seven Segment:</a:t>
            </a:r>
            <a:endParaRPr b="1"/>
          </a:p>
        </p:txBody>
      </p:sp>
      <p:sp>
        <p:nvSpPr>
          <p:cNvPr id="191" name="Google Shape;191;p31"/>
          <p:cNvSpPr txBox="1">
            <a:spLocks noGrp="1"/>
          </p:cNvSpPr>
          <p:nvPr>
            <p:ph type="body" idx="1"/>
          </p:nvPr>
        </p:nvSpPr>
        <p:spPr>
          <a:xfrm>
            <a:off x="358525" y="967275"/>
            <a:ext cx="8123100" cy="1553100"/>
          </a:xfrm>
          <a:prstGeom prst="rect">
            <a:avLst/>
          </a:prstGeom>
        </p:spPr>
        <p:txBody>
          <a:bodyPr spcFirstLastPara="1" wrap="square" lIns="91425" tIns="91425" rIns="91425" bIns="91425" anchor="t" anchorCtr="0">
            <a:normAutofit fontScale="92500" lnSpcReduction="20000"/>
          </a:bodyPr>
          <a:lstStyle/>
          <a:p>
            <a:pPr marL="457200" lvl="0" indent="-310832" algn="l" rtl="0">
              <a:lnSpc>
                <a:spcPct val="115000"/>
              </a:lnSpc>
              <a:spcBef>
                <a:spcPts val="1200"/>
              </a:spcBef>
              <a:spcAft>
                <a:spcPts val="0"/>
              </a:spcAft>
              <a:buClr>
                <a:srgbClr val="222222"/>
              </a:buClr>
              <a:buSzPct val="100000"/>
              <a:buFont typeface="Arial"/>
              <a:buChar char="●"/>
            </a:pPr>
            <a:r>
              <a:rPr lang="en">
                <a:solidFill>
                  <a:srgbClr val="222222"/>
                </a:solidFill>
                <a:highlight>
                  <a:srgbClr val="FFFFFF"/>
                </a:highlight>
                <a:latin typeface="Arial"/>
                <a:ea typeface="Arial"/>
                <a:cs typeface="Arial"/>
                <a:sym typeface="Arial"/>
              </a:rPr>
              <a:t>Seven segment displays are used to indicate numerical information.</a:t>
            </a:r>
            <a:endParaRPr>
              <a:solidFill>
                <a:srgbClr val="222222"/>
              </a:solidFill>
              <a:highlight>
                <a:srgbClr val="FFFFFF"/>
              </a:highlight>
              <a:latin typeface="Arial"/>
              <a:ea typeface="Arial"/>
              <a:cs typeface="Arial"/>
              <a:sym typeface="Arial"/>
            </a:endParaRPr>
          </a:p>
          <a:p>
            <a:pPr marL="457200" lvl="0" indent="-310832" algn="l" rtl="0">
              <a:lnSpc>
                <a:spcPct val="115000"/>
              </a:lnSpc>
              <a:spcBef>
                <a:spcPts val="0"/>
              </a:spcBef>
              <a:spcAft>
                <a:spcPts val="0"/>
              </a:spcAft>
              <a:buClr>
                <a:srgbClr val="222222"/>
              </a:buClr>
              <a:buSzPct val="100000"/>
              <a:buFont typeface="Arial"/>
              <a:buChar char="●"/>
            </a:pPr>
            <a:r>
              <a:rPr lang="en">
                <a:solidFill>
                  <a:srgbClr val="222222"/>
                </a:solidFill>
                <a:highlight>
                  <a:srgbClr val="FFFFFF"/>
                </a:highlight>
                <a:latin typeface="Arial"/>
                <a:ea typeface="Arial"/>
                <a:cs typeface="Arial"/>
                <a:sym typeface="Arial"/>
              </a:rPr>
              <a:t>Seven segments display can display digits from 0 to 9 and even we can display few characters like A, b, C, H, E, e, F, etc.</a:t>
            </a:r>
            <a:endParaRPr>
              <a:solidFill>
                <a:srgbClr val="222222"/>
              </a:solidFill>
              <a:highlight>
                <a:srgbClr val="FFFFFF"/>
              </a:highlight>
              <a:latin typeface="Arial"/>
              <a:ea typeface="Arial"/>
              <a:cs typeface="Arial"/>
              <a:sym typeface="Arial"/>
            </a:endParaRPr>
          </a:p>
          <a:p>
            <a:pPr marL="457200" lvl="0" indent="-310832" algn="l" rtl="0">
              <a:lnSpc>
                <a:spcPct val="115000"/>
              </a:lnSpc>
              <a:spcBef>
                <a:spcPts val="0"/>
              </a:spcBef>
              <a:spcAft>
                <a:spcPts val="0"/>
              </a:spcAft>
              <a:buClr>
                <a:srgbClr val="222222"/>
              </a:buClr>
              <a:buSzPct val="100000"/>
              <a:buFont typeface="Arial"/>
              <a:buChar char="●"/>
            </a:pPr>
            <a:r>
              <a:rPr lang="en">
                <a:solidFill>
                  <a:srgbClr val="222222"/>
                </a:solidFill>
                <a:highlight>
                  <a:srgbClr val="FFFFFF"/>
                </a:highlight>
                <a:latin typeface="Arial"/>
                <a:ea typeface="Arial"/>
                <a:cs typeface="Arial"/>
                <a:sym typeface="Arial"/>
              </a:rPr>
              <a:t>Seven segment displays internally consist of 8 LEDs. In these LEDs, 7 LEDs are used to indicate the digits 0 to 9 and single LED is used for indicating decimal point.</a:t>
            </a:r>
            <a:endParaRPr>
              <a:solidFill>
                <a:srgbClr val="222222"/>
              </a:solidFill>
              <a:highlight>
                <a:srgbClr val="FFFFFF"/>
              </a:highlight>
              <a:latin typeface="Arial"/>
              <a:ea typeface="Arial"/>
              <a:cs typeface="Arial"/>
              <a:sym typeface="Arial"/>
            </a:endParaRPr>
          </a:p>
          <a:p>
            <a:pPr marL="457200" lvl="0" indent="-310832" algn="l" rtl="0">
              <a:lnSpc>
                <a:spcPct val="115000"/>
              </a:lnSpc>
              <a:spcBef>
                <a:spcPts val="0"/>
              </a:spcBef>
              <a:spcAft>
                <a:spcPts val="0"/>
              </a:spcAft>
              <a:buClr>
                <a:srgbClr val="222222"/>
              </a:buClr>
              <a:buSzPct val="100000"/>
              <a:buFont typeface="Arial"/>
              <a:buChar char="●"/>
            </a:pPr>
            <a:r>
              <a:rPr lang="en">
                <a:solidFill>
                  <a:srgbClr val="222222"/>
                </a:solidFill>
                <a:highlight>
                  <a:srgbClr val="FFFFFF"/>
                </a:highlight>
                <a:latin typeface="Arial"/>
                <a:ea typeface="Arial"/>
                <a:cs typeface="Arial"/>
                <a:sym typeface="Arial"/>
              </a:rPr>
              <a:t>Generally, seven segments are two types, one is common cathode and the other is common anode.</a:t>
            </a:r>
            <a:endParaRPr sz="1400"/>
          </a:p>
        </p:txBody>
      </p:sp>
      <p:pic>
        <p:nvPicPr>
          <p:cNvPr id="192" name="Google Shape;192;p31"/>
          <p:cNvPicPr preferRelativeResize="0"/>
          <p:nvPr/>
        </p:nvPicPr>
        <p:blipFill>
          <a:blip r:embed="rId3">
            <a:alphaModFix/>
          </a:blip>
          <a:stretch>
            <a:fillRect/>
          </a:stretch>
        </p:blipFill>
        <p:spPr>
          <a:xfrm>
            <a:off x="1368725" y="2520375"/>
            <a:ext cx="5828652" cy="2090275"/>
          </a:xfrm>
          <a:prstGeom prst="rect">
            <a:avLst/>
          </a:prstGeom>
          <a:noFill/>
          <a:ln>
            <a:noFill/>
          </a:ln>
        </p:spPr>
      </p:pic>
      <p:pic>
        <p:nvPicPr>
          <p:cNvPr id="193" name="Google Shape;193;p31"/>
          <p:cNvPicPr preferRelativeResize="0"/>
          <p:nvPr/>
        </p:nvPicPr>
        <p:blipFill>
          <a:blip r:embed="rId4">
            <a:alphaModFix/>
          </a:blip>
          <a:stretch>
            <a:fillRect/>
          </a:stretch>
        </p:blipFill>
        <p:spPr>
          <a:xfrm>
            <a:off x="7349777" y="2672775"/>
            <a:ext cx="1641823" cy="224040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819150" y="126500"/>
            <a:ext cx="7505700" cy="954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WHAT IS AN EMBEDDED SYSTEM:</a:t>
            </a:r>
            <a:endParaRPr b="1"/>
          </a:p>
        </p:txBody>
      </p:sp>
      <p:sp>
        <p:nvSpPr>
          <p:cNvPr id="91" name="Google Shape;91;p14"/>
          <p:cNvSpPr txBox="1">
            <a:spLocks noGrp="1"/>
          </p:cNvSpPr>
          <p:nvPr>
            <p:ph type="body" idx="1"/>
          </p:nvPr>
        </p:nvSpPr>
        <p:spPr>
          <a:xfrm>
            <a:off x="0" y="1009775"/>
            <a:ext cx="5129100" cy="3960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Nunito"/>
              <a:buChar char="●"/>
            </a:pPr>
            <a:r>
              <a:rPr lang="en" sz="1800">
                <a:solidFill>
                  <a:srgbClr val="000000"/>
                </a:solidFill>
                <a:highlight>
                  <a:srgbClr val="FFFFFF"/>
                </a:highlight>
                <a:latin typeface="Nunito"/>
                <a:ea typeface="Nunito"/>
                <a:cs typeface="Nunito"/>
                <a:sym typeface="Nunito"/>
              </a:rPr>
              <a:t>As its name suggests, Embedded means something that is attached to another thing. An embedded system can be thought of as a computer hardware system having software embedded in it.</a:t>
            </a:r>
            <a:endParaRPr sz="1800">
              <a:solidFill>
                <a:srgbClr val="000000"/>
              </a:solidFill>
              <a:highlight>
                <a:srgbClr val="FFFFFF"/>
              </a:highlight>
              <a:latin typeface="Nunito"/>
              <a:ea typeface="Nunito"/>
              <a:cs typeface="Nunito"/>
              <a:sym typeface="Nunito"/>
            </a:endParaRPr>
          </a:p>
          <a:p>
            <a:pPr marL="457200" lvl="0" indent="-342900" algn="l" rtl="0">
              <a:spcBef>
                <a:spcPts val="0"/>
              </a:spcBef>
              <a:spcAft>
                <a:spcPts val="0"/>
              </a:spcAft>
              <a:buClr>
                <a:srgbClr val="000000"/>
              </a:buClr>
              <a:buSzPts val="1800"/>
              <a:buFont typeface="Nunito"/>
              <a:buChar char="●"/>
            </a:pPr>
            <a:r>
              <a:rPr lang="en" sz="1800">
                <a:solidFill>
                  <a:srgbClr val="000000"/>
                </a:solidFill>
                <a:highlight>
                  <a:srgbClr val="FFFFFF"/>
                </a:highlight>
                <a:latin typeface="Nunito"/>
                <a:ea typeface="Nunito"/>
                <a:cs typeface="Nunito"/>
                <a:sym typeface="Nunito"/>
              </a:rPr>
              <a:t> An embedded system can be an independent system or it can be a part of a large system. </a:t>
            </a:r>
            <a:endParaRPr sz="1800">
              <a:solidFill>
                <a:srgbClr val="000000"/>
              </a:solidFill>
              <a:highlight>
                <a:srgbClr val="FFFFFF"/>
              </a:highlight>
              <a:latin typeface="Nunito"/>
              <a:ea typeface="Nunito"/>
              <a:cs typeface="Nunito"/>
              <a:sym typeface="Nunito"/>
            </a:endParaRPr>
          </a:p>
          <a:p>
            <a:pPr marL="457200" lvl="0" indent="-342900" algn="l" rtl="0">
              <a:spcBef>
                <a:spcPts val="0"/>
              </a:spcBef>
              <a:spcAft>
                <a:spcPts val="0"/>
              </a:spcAft>
              <a:buClr>
                <a:srgbClr val="000000"/>
              </a:buClr>
              <a:buSzPts val="1800"/>
              <a:buFont typeface="Nunito"/>
              <a:buChar char="●"/>
            </a:pPr>
            <a:r>
              <a:rPr lang="en" sz="1800">
                <a:solidFill>
                  <a:srgbClr val="000000"/>
                </a:solidFill>
                <a:highlight>
                  <a:srgbClr val="FFFFFF"/>
                </a:highlight>
                <a:latin typeface="Nunito"/>
                <a:ea typeface="Nunito"/>
                <a:cs typeface="Nunito"/>
                <a:sym typeface="Nunito"/>
              </a:rPr>
              <a:t>An embedded system is a microcontroller or microprocessor based system which is designed to perform a specific task.</a:t>
            </a:r>
            <a:endParaRPr sz="1900"/>
          </a:p>
        </p:txBody>
      </p:sp>
      <p:pic>
        <p:nvPicPr>
          <p:cNvPr id="92" name="Google Shape;92;p14"/>
          <p:cNvPicPr preferRelativeResize="0"/>
          <p:nvPr/>
        </p:nvPicPr>
        <p:blipFill>
          <a:blip r:embed="rId3">
            <a:alphaModFix/>
          </a:blip>
          <a:stretch>
            <a:fillRect/>
          </a:stretch>
        </p:blipFill>
        <p:spPr>
          <a:xfrm>
            <a:off x="5129099" y="1398875"/>
            <a:ext cx="3801251" cy="329548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32"/>
          <p:cNvPicPr preferRelativeResize="0"/>
          <p:nvPr/>
        </p:nvPicPr>
        <p:blipFill>
          <a:blip r:embed="rId3">
            <a:alphaModFix/>
          </a:blip>
          <a:stretch>
            <a:fillRect/>
          </a:stretch>
        </p:blipFill>
        <p:spPr>
          <a:xfrm>
            <a:off x="414950" y="394250"/>
            <a:ext cx="8440024" cy="42163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3" name="Google Shape;203;p33"/>
          <p:cNvPicPr preferRelativeResize="0"/>
          <p:nvPr/>
        </p:nvPicPr>
        <p:blipFill>
          <a:blip r:embed="rId3">
            <a:alphaModFix/>
          </a:blip>
          <a:stretch>
            <a:fillRect/>
          </a:stretch>
        </p:blipFill>
        <p:spPr>
          <a:xfrm>
            <a:off x="0" y="157850"/>
            <a:ext cx="4861500" cy="4861225"/>
          </a:xfrm>
          <a:prstGeom prst="rect">
            <a:avLst/>
          </a:prstGeom>
          <a:noFill/>
          <a:ln>
            <a:noFill/>
          </a:ln>
        </p:spPr>
      </p:pic>
      <p:pic>
        <p:nvPicPr>
          <p:cNvPr id="204" name="Google Shape;204;p33"/>
          <p:cNvPicPr preferRelativeResize="0"/>
          <p:nvPr/>
        </p:nvPicPr>
        <p:blipFill>
          <a:blip r:embed="rId4">
            <a:alphaModFix/>
          </a:blip>
          <a:stretch>
            <a:fillRect/>
          </a:stretch>
        </p:blipFill>
        <p:spPr>
          <a:xfrm>
            <a:off x="4683600" y="956075"/>
            <a:ext cx="4125676" cy="2242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09" name="Google Shape;209;p34"/>
          <p:cNvPicPr preferRelativeResize="0"/>
          <p:nvPr/>
        </p:nvPicPr>
        <p:blipFill>
          <a:blip r:embed="rId3">
            <a:alphaModFix/>
          </a:blip>
          <a:stretch>
            <a:fillRect/>
          </a:stretch>
        </p:blipFill>
        <p:spPr>
          <a:xfrm rot="1">
            <a:off x="1834237" y="-1070612"/>
            <a:ext cx="4188425" cy="66959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Interfacing 16×2 LCD with 8051</a:t>
            </a:r>
            <a:endParaRPr/>
          </a:p>
        </p:txBody>
      </p:sp>
      <p:sp>
        <p:nvSpPr>
          <p:cNvPr id="215" name="Google Shape;215;p3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 sz="1200">
                <a:solidFill>
                  <a:srgbClr val="222222"/>
                </a:solidFill>
                <a:highlight>
                  <a:srgbClr val="FFFFFF"/>
                </a:highlight>
                <a:latin typeface="Arial"/>
                <a:ea typeface="Arial"/>
                <a:cs typeface="Arial"/>
                <a:sym typeface="Arial"/>
              </a:rPr>
              <a:t>16×2 Liquid Crystal Display which will display the 32 characters at a time in two rows (16 characters in one row). Each character in the display is of size 5×7-pixel matrix.</a:t>
            </a:r>
            <a:endParaRPr sz="1200">
              <a:solidFill>
                <a:srgbClr val="222222"/>
              </a:solidFill>
              <a:highlight>
                <a:srgbClr val="FFFFFF"/>
              </a:highlight>
              <a:latin typeface="Arial"/>
              <a:ea typeface="Arial"/>
              <a:cs typeface="Arial"/>
              <a:sym typeface="Arial"/>
            </a:endParaRPr>
          </a:p>
          <a:p>
            <a:pPr marL="0" lvl="0" indent="0" algn="l" rtl="0">
              <a:spcBef>
                <a:spcPts val="0"/>
              </a:spcBef>
              <a:spcAft>
                <a:spcPts val="1200"/>
              </a:spcAft>
              <a:buNone/>
            </a:pPr>
            <a:endParaRPr/>
          </a:p>
        </p:txBody>
      </p:sp>
      <p:sp>
        <p:nvSpPr>
          <p:cNvPr id="216" name="Google Shape;216;p35"/>
          <p:cNvSpPr txBox="1">
            <a:spLocks noGrp="1"/>
          </p:cNvSpPr>
          <p:nvPr>
            <p:ph type="body" idx="2"/>
          </p:nvPr>
        </p:nvSpPr>
        <p:spPr>
          <a:xfrm>
            <a:off x="4638675" y="1846925"/>
            <a:ext cx="3788700" cy="2953800"/>
          </a:xfrm>
          <a:prstGeom prst="rect">
            <a:avLst/>
          </a:prstGeom>
        </p:spPr>
        <p:txBody>
          <a:bodyPr spcFirstLastPara="1" wrap="square" lIns="91425" tIns="91425" rIns="91425" bIns="91425" anchor="t" anchorCtr="0">
            <a:normAutofit fontScale="92500"/>
          </a:bodyPr>
          <a:lstStyle/>
          <a:p>
            <a:pPr marL="0" lvl="0" indent="0" algn="l" rtl="0">
              <a:spcBef>
                <a:spcPts val="1200"/>
              </a:spcBef>
              <a:spcAft>
                <a:spcPts val="0"/>
              </a:spcAft>
              <a:buNone/>
            </a:pPr>
            <a:r>
              <a:rPr lang="en" sz="1200" b="1">
                <a:solidFill>
                  <a:srgbClr val="222222"/>
                </a:solidFill>
                <a:highlight>
                  <a:srgbClr val="FFFFFF"/>
                </a:highlight>
                <a:latin typeface="Arial"/>
                <a:ea typeface="Arial"/>
                <a:cs typeface="Arial"/>
                <a:sym typeface="Arial"/>
              </a:rPr>
              <a:t>Simple steps for displaying a character or data</a:t>
            </a:r>
            <a:endParaRPr sz="700">
              <a:solidFill>
                <a:srgbClr val="222222"/>
              </a:solidFill>
              <a:highlight>
                <a:srgbClr val="FFFFFF"/>
              </a:highlight>
              <a:latin typeface="Arial"/>
              <a:ea typeface="Arial"/>
              <a:cs typeface="Arial"/>
              <a:sym typeface="Arial"/>
            </a:endParaRPr>
          </a:p>
          <a:p>
            <a:pPr marL="0" lvl="0" indent="0" algn="l" rtl="0">
              <a:spcBef>
                <a:spcPts val="1200"/>
              </a:spcBef>
              <a:spcAft>
                <a:spcPts val="0"/>
              </a:spcAft>
              <a:buNone/>
            </a:pPr>
            <a:r>
              <a:rPr lang="en" sz="1200">
                <a:solidFill>
                  <a:srgbClr val="222222"/>
                </a:solidFill>
                <a:highlight>
                  <a:srgbClr val="FFFFFF"/>
                </a:highlight>
                <a:latin typeface="Arial"/>
                <a:ea typeface="Arial"/>
                <a:cs typeface="Arial"/>
                <a:sym typeface="Arial"/>
              </a:rPr>
              <a:t>E=1; enable pin should be high</a:t>
            </a:r>
            <a:endParaRPr sz="1200">
              <a:solidFill>
                <a:srgbClr val="222222"/>
              </a:solidFill>
              <a:highlight>
                <a:srgbClr val="FFFFFF"/>
              </a:highlight>
              <a:latin typeface="Arial"/>
              <a:ea typeface="Arial"/>
              <a:cs typeface="Arial"/>
              <a:sym typeface="Arial"/>
            </a:endParaRPr>
          </a:p>
          <a:p>
            <a:pPr marL="0" lvl="0" indent="0" algn="l" rtl="0">
              <a:spcBef>
                <a:spcPts val="1200"/>
              </a:spcBef>
              <a:spcAft>
                <a:spcPts val="0"/>
              </a:spcAft>
              <a:buNone/>
            </a:pPr>
            <a:r>
              <a:rPr lang="en" sz="1200">
                <a:solidFill>
                  <a:srgbClr val="222222"/>
                </a:solidFill>
                <a:highlight>
                  <a:srgbClr val="FFFFFF"/>
                </a:highlight>
                <a:latin typeface="Arial"/>
                <a:ea typeface="Arial"/>
                <a:cs typeface="Arial"/>
                <a:sym typeface="Arial"/>
              </a:rPr>
              <a:t>RS=1; Register select should be high</a:t>
            </a:r>
            <a:endParaRPr sz="1200">
              <a:solidFill>
                <a:srgbClr val="222222"/>
              </a:solidFill>
              <a:highlight>
                <a:srgbClr val="FFFFFF"/>
              </a:highlight>
              <a:latin typeface="Arial"/>
              <a:ea typeface="Arial"/>
              <a:cs typeface="Arial"/>
              <a:sym typeface="Arial"/>
            </a:endParaRPr>
          </a:p>
          <a:p>
            <a:pPr marL="0" lvl="0" indent="0" algn="l" rtl="0">
              <a:spcBef>
                <a:spcPts val="1200"/>
              </a:spcBef>
              <a:spcAft>
                <a:spcPts val="0"/>
              </a:spcAft>
              <a:buNone/>
            </a:pPr>
            <a:r>
              <a:rPr lang="en" sz="1200">
                <a:solidFill>
                  <a:srgbClr val="222222"/>
                </a:solidFill>
                <a:highlight>
                  <a:srgbClr val="FFFFFF"/>
                </a:highlight>
                <a:latin typeface="Arial"/>
                <a:ea typeface="Arial"/>
                <a:cs typeface="Arial"/>
                <a:sym typeface="Arial"/>
              </a:rPr>
              <a:t>R/W=0; Read/Write pin should be low.</a:t>
            </a:r>
            <a:endParaRPr sz="1200">
              <a:solidFill>
                <a:srgbClr val="222222"/>
              </a:solidFill>
              <a:highlight>
                <a:srgbClr val="FFFFFF"/>
              </a:highlight>
              <a:latin typeface="Arial"/>
              <a:ea typeface="Arial"/>
              <a:cs typeface="Arial"/>
              <a:sym typeface="Arial"/>
            </a:endParaRPr>
          </a:p>
          <a:p>
            <a:pPr marL="0" lvl="0" indent="0" algn="l" rtl="0">
              <a:spcBef>
                <a:spcPts val="1200"/>
              </a:spcBef>
              <a:spcAft>
                <a:spcPts val="0"/>
              </a:spcAft>
              <a:buNone/>
            </a:pPr>
            <a:r>
              <a:rPr lang="en" sz="1200" b="1">
                <a:solidFill>
                  <a:srgbClr val="222222"/>
                </a:solidFill>
                <a:highlight>
                  <a:srgbClr val="FFFFFF"/>
                </a:highlight>
                <a:latin typeface="Arial"/>
                <a:ea typeface="Arial"/>
                <a:cs typeface="Arial"/>
                <a:sym typeface="Arial"/>
              </a:rPr>
              <a:t>Send a command to the LCD just follows these steps.</a:t>
            </a:r>
            <a:endParaRPr sz="700">
              <a:solidFill>
                <a:srgbClr val="222222"/>
              </a:solidFill>
              <a:highlight>
                <a:srgbClr val="FFFFFF"/>
              </a:highlight>
              <a:latin typeface="Arial"/>
              <a:ea typeface="Arial"/>
              <a:cs typeface="Arial"/>
              <a:sym typeface="Arial"/>
            </a:endParaRPr>
          </a:p>
          <a:p>
            <a:pPr marL="0" lvl="0" indent="0" algn="l" rtl="0">
              <a:spcBef>
                <a:spcPts val="1200"/>
              </a:spcBef>
              <a:spcAft>
                <a:spcPts val="0"/>
              </a:spcAft>
              <a:buNone/>
            </a:pPr>
            <a:r>
              <a:rPr lang="en" sz="1200">
                <a:solidFill>
                  <a:srgbClr val="222222"/>
                </a:solidFill>
                <a:highlight>
                  <a:srgbClr val="FFFFFF"/>
                </a:highlight>
                <a:latin typeface="Arial"/>
                <a:ea typeface="Arial"/>
                <a:cs typeface="Arial"/>
                <a:sym typeface="Arial"/>
              </a:rPr>
              <a:t>E=1; enable pin should be high</a:t>
            </a:r>
            <a:endParaRPr sz="1200">
              <a:solidFill>
                <a:srgbClr val="222222"/>
              </a:solidFill>
              <a:highlight>
                <a:srgbClr val="FFFFFF"/>
              </a:highlight>
              <a:latin typeface="Arial"/>
              <a:ea typeface="Arial"/>
              <a:cs typeface="Arial"/>
              <a:sym typeface="Arial"/>
            </a:endParaRPr>
          </a:p>
          <a:p>
            <a:pPr marL="0" lvl="0" indent="0" algn="l" rtl="0">
              <a:spcBef>
                <a:spcPts val="1200"/>
              </a:spcBef>
              <a:spcAft>
                <a:spcPts val="0"/>
              </a:spcAft>
              <a:buNone/>
            </a:pPr>
            <a:r>
              <a:rPr lang="en" sz="1200">
                <a:solidFill>
                  <a:srgbClr val="222222"/>
                </a:solidFill>
                <a:highlight>
                  <a:srgbClr val="FFFFFF"/>
                </a:highlight>
                <a:latin typeface="Arial"/>
                <a:ea typeface="Arial"/>
                <a:cs typeface="Arial"/>
                <a:sym typeface="Arial"/>
              </a:rPr>
              <a:t>RS=0; Register select should be low</a:t>
            </a:r>
            <a:endParaRPr sz="1200">
              <a:solidFill>
                <a:srgbClr val="222222"/>
              </a:solidFill>
              <a:highlight>
                <a:srgbClr val="FFFFFF"/>
              </a:highlight>
              <a:latin typeface="Arial"/>
              <a:ea typeface="Arial"/>
              <a:cs typeface="Arial"/>
              <a:sym typeface="Arial"/>
            </a:endParaRPr>
          </a:p>
          <a:p>
            <a:pPr marL="0" lvl="0" indent="0" algn="l" rtl="0">
              <a:spcBef>
                <a:spcPts val="1200"/>
              </a:spcBef>
              <a:spcAft>
                <a:spcPts val="0"/>
              </a:spcAft>
              <a:buNone/>
            </a:pPr>
            <a:r>
              <a:rPr lang="en" sz="1200">
                <a:solidFill>
                  <a:srgbClr val="222222"/>
                </a:solidFill>
                <a:highlight>
                  <a:srgbClr val="FFFFFF"/>
                </a:highlight>
                <a:latin typeface="Arial"/>
                <a:ea typeface="Arial"/>
                <a:cs typeface="Arial"/>
                <a:sym typeface="Arial"/>
              </a:rPr>
              <a:t>R/W=0; Read/Write pin should be low.</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1" name="Google Shape;221;p36"/>
          <p:cNvPicPr preferRelativeResize="0"/>
          <p:nvPr/>
        </p:nvPicPr>
        <p:blipFill>
          <a:blip r:embed="rId3">
            <a:alphaModFix/>
          </a:blip>
          <a:stretch>
            <a:fillRect/>
          </a:stretch>
        </p:blipFill>
        <p:spPr>
          <a:xfrm>
            <a:off x="554000" y="152400"/>
            <a:ext cx="8112325" cy="4838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7"/>
          <p:cNvSpPr txBox="1">
            <a:spLocks noGrp="1"/>
          </p:cNvSpPr>
          <p:nvPr>
            <p:ph type="body" idx="1"/>
          </p:nvPr>
        </p:nvSpPr>
        <p:spPr>
          <a:xfrm>
            <a:off x="688850" y="2034150"/>
            <a:ext cx="36861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Simple steps for displaying a character or data:</a:t>
            </a:r>
            <a:endParaRPr b="1"/>
          </a:p>
          <a:p>
            <a:pPr marL="0" lvl="0" indent="0" algn="l" rtl="0">
              <a:spcBef>
                <a:spcPts val="1200"/>
              </a:spcBef>
              <a:spcAft>
                <a:spcPts val="0"/>
              </a:spcAft>
              <a:buNone/>
            </a:pPr>
            <a:r>
              <a:rPr lang="en"/>
              <a:t>E=1; enable pin should be high</a:t>
            </a:r>
            <a:endParaRPr/>
          </a:p>
          <a:p>
            <a:pPr marL="0" lvl="0" indent="0" algn="l" rtl="0">
              <a:spcBef>
                <a:spcPts val="1200"/>
              </a:spcBef>
              <a:spcAft>
                <a:spcPts val="0"/>
              </a:spcAft>
              <a:buNone/>
            </a:pPr>
            <a:r>
              <a:rPr lang="en"/>
              <a:t>RS=1; Register select should be high</a:t>
            </a:r>
            <a:endParaRPr/>
          </a:p>
          <a:p>
            <a:pPr marL="0" lvl="0" indent="0" algn="l" rtl="0">
              <a:spcBef>
                <a:spcPts val="1200"/>
              </a:spcBef>
              <a:spcAft>
                <a:spcPts val="1200"/>
              </a:spcAft>
              <a:buNone/>
            </a:pPr>
            <a:r>
              <a:rPr lang="en"/>
              <a:t>R/W=0; Read/Write pin should be low.</a:t>
            </a:r>
            <a:endParaRPr/>
          </a:p>
        </p:txBody>
      </p:sp>
      <p:sp>
        <p:nvSpPr>
          <p:cNvPr id="227" name="Google Shape;227;p37"/>
          <p:cNvSpPr txBox="1">
            <a:spLocks noGrp="1"/>
          </p:cNvSpPr>
          <p:nvPr>
            <p:ph type="body" idx="2"/>
          </p:nvPr>
        </p:nvSpPr>
        <p:spPr>
          <a:xfrm>
            <a:off x="4772650" y="2034150"/>
            <a:ext cx="36861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Send a command to the LCD just follows these steps:</a:t>
            </a:r>
            <a:endParaRPr b="1"/>
          </a:p>
          <a:p>
            <a:pPr marL="0" lvl="0" indent="0" algn="l" rtl="0">
              <a:spcBef>
                <a:spcPts val="1200"/>
              </a:spcBef>
              <a:spcAft>
                <a:spcPts val="0"/>
              </a:spcAft>
              <a:buNone/>
            </a:pPr>
            <a:r>
              <a:rPr lang="en"/>
              <a:t>E=1; enable pin should be high</a:t>
            </a:r>
            <a:endParaRPr/>
          </a:p>
          <a:p>
            <a:pPr marL="0" lvl="0" indent="0" algn="l" rtl="0">
              <a:spcBef>
                <a:spcPts val="1200"/>
              </a:spcBef>
              <a:spcAft>
                <a:spcPts val="0"/>
              </a:spcAft>
              <a:buNone/>
            </a:pPr>
            <a:r>
              <a:rPr lang="en"/>
              <a:t>RS=0; Register select should be low</a:t>
            </a:r>
            <a:endParaRPr/>
          </a:p>
          <a:p>
            <a:pPr marL="0" lvl="0" indent="0" algn="l" rtl="0">
              <a:spcBef>
                <a:spcPts val="1200"/>
              </a:spcBef>
              <a:spcAft>
                <a:spcPts val="0"/>
              </a:spcAft>
              <a:buNone/>
            </a:pPr>
            <a:r>
              <a:rPr lang="en"/>
              <a:t>R/W=0; Read/Write pin should be low.</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sp>
        <p:nvSpPr>
          <p:cNvPr id="228" name="Google Shape;228;p37"/>
          <p:cNvSpPr txBox="1">
            <a:spLocks noGrp="1"/>
          </p:cNvSpPr>
          <p:nvPr>
            <p:ph type="title"/>
          </p:nvPr>
        </p:nvSpPr>
        <p:spPr>
          <a:xfrm>
            <a:off x="819150" y="348250"/>
            <a:ext cx="7505700" cy="1452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1500">
                <a:solidFill>
                  <a:schemeClr val="dk2"/>
                </a:solidFill>
                <a:latin typeface="Calibri"/>
                <a:ea typeface="Calibri"/>
                <a:cs typeface="Calibri"/>
                <a:sym typeface="Calibri"/>
              </a:rPr>
              <a:t>For displaying a character, you should enable the enable pin (pin 6) by giving a pulse of 450ns, after enabling the pin6 you should select the register select pin (pin4) in write mode. To select the register, select pin in write mode you have to make this pin high (RS=1), after selecting the register select you have to configure the R/W to write mode that is R/W should be low (R/W=0).</a:t>
            </a:r>
            <a:endParaRPr sz="32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8"/>
          <p:cNvSpPr txBox="1">
            <a:spLocks noGrp="1"/>
          </p:cNvSpPr>
          <p:nvPr>
            <p:ph type="title"/>
          </p:nvPr>
        </p:nvSpPr>
        <p:spPr>
          <a:xfrm>
            <a:off x="363050" y="22695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Commands List </a:t>
            </a:r>
            <a:endParaRPr/>
          </a:p>
        </p:txBody>
      </p:sp>
      <p:pic>
        <p:nvPicPr>
          <p:cNvPr id="234" name="Google Shape;234;p38"/>
          <p:cNvPicPr preferRelativeResize="0"/>
          <p:nvPr/>
        </p:nvPicPr>
        <p:blipFill>
          <a:blip r:embed="rId3">
            <a:alphaModFix/>
          </a:blip>
          <a:stretch>
            <a:fillRect/>
          </a:stretch>
        </p:blipFill>
        <p:spPr>
          <a:xfrm>
            <a:off x="1079800" y="877475"/>
            <a:ext cx="6889875" cy="39884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9"/>
          <p:cNvSpPr txBox="1">
            <a:spLocks noGrp="1"/>
          </p:cNvSpPr>
          <p:nvPr>
            <p:ph type="title"/>
          </p:nvPr>
        </p:nvSpPr>
        <p:spPr>
          <a:xfrm>
            <a:off x="643200" y="298975"/>
            <a:ext cx="7681800" cy="1140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3200" b="1" i="1"/>
              <a:t>DC Motor Interfacing with PIC:</a:t>
            </a:r>
            <a:endParaRPr sz="3200" b="1" i="1"/>
          </a:p>
        </p:txBody>
      </p:sp>
      <p:sp>
        <p:nvSpPr>
          <p:cNvPr id="240" name="Google Shape;240;p39"/>
          <p:cNvSpPr txBox="1">
            <a:spLocks noGrp="1"/>
          </p:cNvSpPr>
          <p:nvPr>
            <p:ph type="body" idx="1"/>
          </p:nvPr>
        </p:nvSpPr>
        <p:spPr>
          <a:xfrm>
            <a:off x="291000" y="1137800"/>
            <a:ext cx="8562000" cy="36225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SzPts val="2100"/>
              <a:buChar char="●"/>
            </a:pPr>
            <a:r>
              <a:rPr lang="en" sz="2100"/>
              <a:t>A DC motor in simple words is a device that converts electrical energy (direct current system) into mechanical energy. It is of vital importance for the industry today.</a:t>
            </a:r>
            <a:endParaRPr sz="2100"/>
          </a:p>
          <a:p>
            <a:pPr marL="457200" lvl="0" indent="-361950" algn="l" rtl="0">
              <a:spcBef>
                <a:spcPts val="0"/>
              </a:spcBef>
              <a:spcAft>
                <a:spcPts val="0"/>
              </a:spcAft>
              <a:buSzPts val="2100"/>
              <a:buChar char="●"/>
            </a:pPr>
            <a:r>
              <a:rPr lang="en" sz="2100"/>
              <a:t>The maximum output current of the microcontroller pin is 15mA at 0 to 5V. But the power requirements of most DC motors are out of reach of the microcontroller and even the back emf (electromotive force) which is produced by the motor may damage the microcontroller. Hence it is not good to interface the DC motor directly to the controller. So use a motor driver circuit in between of DC motor and controller.</a:t>
            </a:r>
            <a:endParaRPr sz="21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40"/>
          <p:cNvSpPr txBox="1">
            <a:spLocks noGrp="1"/>
          </p:cNvSpPr>
          <p:nvPr>
            <p:ph type="body" idx="1"/>
          </p:nvPr>
        </p:nvSpPr>
        <p:spPr>
          <a:xfrm>
            <a:off x="251175" y="251925"/>
            <a:ext cx="8593500" cy="4641600"/>
          </a:xfrm>
          <a:prstGeom prst="rect">
            <a:avLst/>
          </a:prstGeom>
        </p:spPr>
        <p:txBody>
          <a:bodyPr spcFirstLastPara="1" wrap="square" lIns="91425" tIns="91425" rIns="91425" bIns="91425" anchor="t" anchorCtr="0">
            <a:normAutofit lnSpcReduction="10000"/>
          </a:bodyPr>
          <a:lstStyle/>
          <a:p>
            <a:pPr marL="457200" lvl="0" indent="-381000" algn="l" rtl="0">
              <a:spcBef>
                <a:spcPts val="0"/>
              </a:spcBef>
              <a:spcAft>
                <a:spcPts val="0"/>
              </a:spcAft>
              <a:buSzPts val="2400"/>
              <a:buChar char="●"/>
            </a:pPr>
            <a:r>
              <a:rPr lang="en" sz="2400"/>
              <a:t>Here, we are using an L293D motor driver IC to drive DC motors. Using this IC, we can drive 2 DC motors at a time. For this IC motor supply is variable 4.5 to 36V and it provides a maximum current of 600mA.</a:t>
            </a:r>
            <a:endParaRPr sz="2400"/>
          </a:p>
          <a:p>
            <a:pPr marL="457200" lvl="0" indent="-381000" algn="l" rtl="0">
              <a:spcBef>
                <a:spcPts val="0"/>
              </a:spcBef>
              <a:spcAft>
                <a:spcPts val="0"/>
              </a:spcAft>
              <a:buSzPts val="2400"/>
              <a:buChar char="●"/>
            </a:pPr>
            <a:r>
              <a:rPr lang="en" sz="2400"/>
              <a:t>The maximum current capacity of L293 is 600mA/channel. So do not use a motor that consumes more than that.</a:t>
            </a:r>
            <a:endParaRPr sz="2400"/>
          </a:p>
          <a:p>
            <a:pPr marL="457200" lvl="0" indent="-381000" algn="l" rtl="0">
              <a:spcBef>
                <a:spcPts val="0"/>
              </a:spcBef>
              <a:spcAft>
                <a:spcPts val="0"/>
              </a:spcAft>
              <a:buSzPts val="2400"/>
              <a:buChar char="●"/>
            </a:pPr>
            <a:r>
              <a:rPr lang="en" sz="2400"/>
              <a:t>The supply voltage range of L293 is between 4.5 and 36V DC. So you can use a motor falling in that range.</a:t>
            </a:r>
            <a:endParaRPr sz="2400"/>
          </a:p>
          <a:p>
            <a:pPr marL="457200" lvl="0" indent="-381000" algn="l" rtl="0">
              <a:spcBef>
                <a:spcPts val="0"/>
              </a:spcBef>
              <a:spcAft>
                <a:spcPts val="0"/>
              </a:spcAft>
              <a:buSzPts val="2400"/>
              <a:buChar char="●"/>
            </a:pPr>
            <a:r>
              <a:rPr lang="en" sz="2400"/>
              <a:t>Mostly in Robotic application, we will use DC gear Motor. So the same logic is used for that Gear motor also.</a:t>
            </a:r>
            <a:endParaRPr sz="2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1"/>
          <p:cNvSpPr txBox="1">
            <a:spLocks noGrp="1"/>
          </p:cNvSpPr>
          <p:nvPr>
            <p:ph type="title"/>
          </p:nvPr>
        </p:nvSpPr>
        <p:spPr>
          <a:xfrm>
            <a:off x="709375" y="453575"/>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400" b="1"/>
              <a:t>DC Motor Driver:</a:t>
            </a:r>
            <a:endParaRPr sz="3400" b="1"/>
          </a:p>
        </p:txBody>
      </p:sp>
      <p:pic>
        <p:nvPicPr>
          <p:cNvPr id="251" name="Google Shape;251;p41"/>
          <p:cNvPicPr preferRelativeResize="0"/>
          <p:nvPr/>
        </p:nvPicPr>
        <p:blipFill>
          <a:blip r:embed="rId3">
            <a:alphaModFix/>
          </a:blip>
          <a:stretch>
            <a:fillRect/>
          </a:stretch>
        </p:blipFill>
        <p:spPr>
          <a:xfrm>
            <a:off x="1344200" y="1497825"/>
            <a:ext cx="5959626" cy="32232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p15"/>
          <p:cNvPicPr preferRelativeResize="0"/>
          <p:nvPr/>
        </p:nvPicPr>
        <p:blipFill>
          <a:blip r:embed="rId3">
            <a:alphaModFix/>
          </a:blip>
          <a:stretch>
            <a:fillRect/>
          </a:stretch>
        </p:blipFill>
        <p:spPr>
          <a:xfrm>
            <a:off x="1203484" y="543650"/>
            <a:ext cx="6737025" cy="4056200"/>
          </a:xfrm>
          <a:prstGeom prst="rect">
            <a:avLst/>
          </a:prstGeom>
          <a:noFill/>
          <a:ln>
            <a:noFill/>
          </a:ln>
        </p:spPr>
      </p:pic>
      <p:pic>
        <p:nvPicPr>
          <p:cNvPr id="98" name="Google Shape;98;p15"/>
          <p:cNvPicPr preferRelativeResize="0"/>
          <p:nvPr/>
        </p:nvPicPr>
        <p:blipFill>
          <a:blip r:embed="rId4">
            <a:alphaModFix/>
          </a:blip>
          <a:stretch>
            <a:fillRect/>
          </a:stretch>
        </p:blipFill>
        <p:spPr>
          <a:xfrm>
            <a:off x="1063450" y="543650"/>
            <a:ext cx="6877050" cy="41529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2"/>
          <p:cNvSpPr txBox="1">
            <a:spLocks noGrp="1"/>
          </p:cNvSpPr>
          <p:nvPr>
            <p:ph type="title"/>
          </p:nvPr>
        </p:nvSpPr>
        <p:spPr>
          <a:xfrm>
            <a:off x="819150" y="305825"/>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4600" b="1"/>
              <a:t> </a:t>
            </a:r>
            <a:r>
              <a:rPr lang="en" b="1">
                <a:solidFill>
                  <a:srgbClr val="000000"/>
                </a:solidFill>
                <a:highlight>
                  <a:srgbClr val="FFFFFF"/>
                </a:highlight>
                <a:latin typeface="Calibri"/>
                <a:ea typeface="Calibri"/>
                <a:cs typeface="Calibri"/>
                <a:sym typeface="Calibri"/>
              </a:rPr>
              <a:t>4x4 Keypad interfacing with PIC:</a:t>
            </a:r>
            <a:endParaRPr sz="4600" b="1"/>
          </a:p>
        </p:txBody>
      </p:sp>
      <p:sp>
        <p:nvSpPr>
          <p:cNvPr id="257" name="Google Shape;257;p42"/>
          <p:cNvSpPr txBox="1">
            <a:spLocks noGrp="1"/>
          </p:cNvSpPr>
          <p:nvPr>
            <p:ph type="body" idx="1"/>
          </p:nvPr>
        </p:nvSpPr>
        <p:spPr>
          <a:xfrm>
            <a:off x="392300" y="1333950"/>
            <a:ext cx="8405100" cy="3597900"/>
          </a:xfrm>
          <a:prstGeom prst="rect">
            <a:avLst/>
          </a:prstGeom>
        </p:spPr>
        <p:txBody>
          <a:bodyPr spcFirstLastPara="1" wrap="square" lIns="91425" tIns="91425" rIns="91425" bIns="91425" anchor="t" anchorCtr="0">
            <a:normAutofit/>
          </a:bodyPr>
          <a:lstStyle/>
          <a:p>
            <a:pPr marL="0" lvl="0" indent="0" algn="just" rtl="0">
              <a:lnSpc>
                <a:spcPct val="163636"/>
              </a:lnSpc>
              <a:spcBef>
                <a:spcPts val="0"/>
              </a:spcBef>
              <a:spcAft>
                <a:spcPts val="0"/>
              </a:spcAft>
              <a:buNone/>
            </a:pPr>
            <a:r>
              <a:rPr lang="en" sz="1600" b="1">
                <a:solidFill>
                  <a:srgbClr val="000000"/>
                </a:solidFill>
                <a:highlight>
                  <a:srgbClr val="FFFFFF"/>
                </a:highlight>
              </a:rPr>
              <a:t>For finding Column number:</a:t>
            </a:r>
            <a:endParaRPr sz="1600" b="1">
              <a:solidFill>
                <a:srgbClr val="000000"/>
              </a:solidFill>
              <a:highlight>
                <a:srgbClr val="FFFFFF"/>
              </a:highlight>
            </a:endParaRPr>
          </a:p>
          <a:p>
            <a:pPr marL="0" lvl="0" indent="0" algn="just" rtl="0">
              <a:lnSpc>
                <a:spcPct val="163636"/>
              </a:lnSpc>
              <a:spcBef>
                <a:spcPts val="0"/>
              </a:spcBef>
              <a:spcAft>
                <a:spcPts val="0"/>
              </a:spcAft>
              <a:buNone/>
            </a:pPr>
            <a:r>
              <a:rPr lang="en" sz="1400">
                <a:solidFill>
                  <a:srgbClr val="000000"/>
                </a:solidFill>
                <a:highlight>
                  <a:srgbClr val="FFFFFF"/>
                </a:highlight>
              </a:rPr>
              <a:t>When a switch/key is pressed, the corresponding row and column will get short.</a:t>
            </a:r>
            <a:endParaRPr sz="1400">
              <a:solidFill>
                <a:srgbClr val="000000"/>
              </a:solidFill>
              <a:highlight>
                <a:srgbClr val="FFFFFF"/>
              </a:highlight>
            </a:endParaRPr>
          </a:p>
          <a:p>
            <a:pPr marL="0" lvl="0" indent="0" algn="just" rtl="0">
              <a:lnSpc>
                <a:spcPct val="163636"/>
              </a:lnSpc>
              <a:spcBef>
                <a:spcPts val="0"/>
              </a:spcBef>
              <a:spcAft>
                <a:spcPts val="0"/>
              </a:spcAft>
              <a:buNone/>
            </a:pPr>
            <a:r>
              <a:rPr lang="en" sz="1400">
                <a:solidFill>
                  <a:srgbClr val="000000"/>
                </a:solidFill>
                <a:highlight>
                  <a:srgbClr val="FFFFFF"/>
                </a:highlight>
              </a:rPr>
              <a:t>Output of the corresponding column goes to go low.</a:t>
            </a:r>
            <a:endParaRPr sz="1400">
              <a:solidFill>
                <a:srgbClr val="000000"/>
              </a:solidFill>
              <a:highlight>
                <a:srgbClr val="FFFFFF"/>
              </a:highlight>
            </a:endParaRPr>
          </a:p>
          <a:p>
            <a:pPr marL="0" lvl="0" indent="0" algn="just" rtl="0">
              <a:lnSpc>
                <a:spcPct val="163636"/>
              </a:lnSpc>
              <a:spcBef>
                <a:spcPts val="0"/>
              </a:spcBef>
              <a:spcAft>
                <a:spcPts val="0"/>
              </a:spcAft>
              <a:buNone/>
            </a:pPr>
            <a:r>
              <a:rPr lang="en" sz="1400">
                <a:solidFill>
                  <a:srgbClr val="000000"/>
                </a:solidFill>
                <a:highlight>
                  <a:srgbClr val="FFFFFF"/>
                </a:highlight>
              </a:rPr>
              <a:t>Since we have made all the rows zero so this gives the column number of the pressed key.</a:t>
            </a:r>
            <a:endParaRPr sz="1400">
              <a:solidFill>
                <a:srgbClr val="000000"/>
              </a:solidFill>
              <a:highlight>
                <a:srgbClr val="FFFFFF"/>
              </a:highlight>
            </a:endParaRPr>
          </a:p>
          <a:p>
            <a:pPr marL="0" lvl="0" indent="0" algn="l" rtl="0">
              <a:spcBef>
                <a:spcPts val="0"/>
              </a:spcBef>
              <a:spcAft>
                <a:spcPts val="1200"/>
              </a:spcAft>
              <a:buNone/>
            </a:pPr>
            <a:endParaRPr sz="1500"/>
          </a:p>
        </p:txBody>
      </p:sp>
      <p:pic>
        <p:nvPicPr>
          <p:cNvPr id="258" name="Google Shape;258;p42"/>
          <p:cNvPicPr preferRelativeResize="0"/>
          <p:nvPr/>
        </p:nvPicPr>
        <p:blipFill>
          <a:blip r:embed="rId3">
            <a:alphaModFix/>
          </a:blip>
          <a:stretch>
            <a:fillRect/>
          </a:stretch>
        </p:blipFill>
        <p:spPr>
          <a:xfrm>
            <a:off x="1256175" y="2773425"/>
            <a:ext cx="6991999" cy="21584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3"/>
          <p:cNvSpPr txBox="1">
            <a:spLocks noGrp="1"/>
          </p:cNvSpPr>
          <p:nvPr>
            <p:ph type="body" idx="1"/>
          </p:nvPr>
        </p:nvSpPr>
        <p:spPr>
          <a:xfrm>
            <a:off x="517750" y="293900"/>
            <a:ext cx="7807200" cy="4144800"/>
          </a:xfrm>
          <a:prstGeom prst="rect">
            <a:avLst/>
          </a:prstGeom>
        </p:spPr>
        <p:txBody>
          <a:bodyPr spcFirstLastPara="1" wrap="square" lIns="91425" tIns="91425" rIns="91425" bIns="91425" anchor="t" anchorCtr="0">
            <a:normAutofit/>
          </a:bodyPr>
          <a:lstStyle/>
          <a:p>
            <a:pPr marL="0" lvl="0" indent="0" algn="just" rtl="0">
              <a:lnSpc>
                <a:spcPct val="163636"/>
              </a:lnSpc>
              <a:spcBef>
                <a:spcPts val="0"/>
              </a:spcBef>
              <a:spcAft>
                <a:spcPts val="0"/>
              </a:spcAft>
              <a:buNone/>
            </a:pPr>
            <a:r>
              <a:rPr lang="en" sz="1700" b="1">
                <a:solidFill>
                  <a:srgbClr val="000000"/>
                </a:solidFill>
                <a:highlight>
                  <a:srgbClr val="FFFFFF"/>
                </a:highlight>
              </a:rPr>
              <a:t>For Finding Row number:</a:t>
            </a:r>
            <a:endParaRPr sz="1700" b="1">
              <a:solidFill>
                <a:srgbClr val="000000"/>
              </a:solidFill>
              <a:highlight>
                <a:srgbClr val="FFFFFF"/>
              </a:highlight>
            </a:endParaRPr>
          </a:p>
          <a:p>
            <a:pPr marL="0" lvl="0" indent="0" algn="just" rtl="0">
              <a:lnSpc>
                <a:spcPct val="163636"/>
              </a:lnSpc>
              <a:spcBef>
                <a:spcPts val="0"/>
              </a:spcBef>
              <a:spcAft>
                <a:spcPts val="0"/>
              </a:spcAft>
              <a:buNone/>
            </a:pPr>
            <a:r>
              <a:rPr lang="en" sz="1400">
                <a:solidFill>
                  <a:srgbClr val="000000"/>
                </a:solidFill>
                <a:highlight>
                  <a:srgbClr val="FFFFFF"/>
                </a:highlight>
              </a:rPr>
              <a:t>After the detection of column number, the controller set’s all the rows to high.</a:t>
            </a:r>
            <a:endParaRPr sz="1400">
              <a:solidFill>
                <a:srgbClr val="000000"/>
              </a:solidFill>
              <a:highlight>
                <a:srgbClr val="FFFFFF"/>
              </a:highlight>
            </a:endParaRPr>
          </a:p>
          <a:p>
            <a:pPr marL="0" lvl="0" indent="0" algn="just" rtl="0">
              <a:lnSpc>
                <a:spcPct val="163636"/>
              </a:lnSpc>
              <a:spcBef>
                <a:spcPts val="0"/>
              </a:spcBef>
              <a:spcAft>
                <a:spcPts val="0"/>
              </a:spcAft>
              <a:buNone/>
            </a:pPr>
            <a:r>
              <a:rPr lang="en" sz="1400">
                <a:solidFill>
                  <a:srgbClr val="000000"/>
                </a:solidFill>
                <a:highlight>
                  <a:srgbClr val="FFFFFF"/>
                </a:highlight>
              </a:rPr>
              <a:t>Each row is one by one set to high by the microcontroller and the earlier detected column is checked and obviously it becomes zero.</a:t>
            </a:r>
            <a:endParaRPr sz="1400">
              <a:solidFill>
                <a:srgbClr val="000000"/>
              </a:solidFill>
              <a:highlight>
                <a:srgbClr val="FFFFFF"/>
              </a:highlight>
            </a:endParaRPr>
          </a:p>
          <a:p>
            <a:pPr marL="0" lvl="0" indent="0" algn="just" rtl="0">
              <a:lnSpc>
                <a:spcPct val="163636"/>
              </a:lnSpc>
              <a:spcBef>
                <a:spcPts val="0"/>
              </a:spcBef>
              <a:spcAft>
                <a:spcPts val="0"/>
              </a:spcAft>
              <a:buNone/>
            </a:pPr>
            <a:r>
              <a:rPr lang="en" sz="1400">
                <a:solidFill>
                  <a:srgbClr val="000000"/>
                </a:solidFill>
                <a:highlight>
                  <a:srgbClr val="FFFFFF"/>
                </a:highlight>
              </a:rPr>
              <a:t>The row due to which the column gets zero is the row number of the pressed key.</a:t>
            </a:r>
            <a:endParaRPr sz="1400">
              <a:solidFill>
                <a:srgbClr val="000000"/>
              </a:solidFill>
              <a:highlight>
                <a:srgbClr val="FFFFFF"/>
              </a:highlight>
            </a:endParaRPr>
          </a:p>
          <a:p>
            <a:pPr marL="0" lvl="0" indent="0" algn="l" rtl="0">
              <a:spcBef>
                <a:spcPts val="0"/>
              </a:spcBef>
              <a:spcAft>
                <a:spcPts val="1200"/>
              </a:spcAft>
              <a:buNone/>
            </a:pPr>
            <a:endParaRPr/>
          </a:p>
        </p:txBody>
      </p:sp>
      <p:pic>
        <p:nvPicPr>
          <p:cNvPr id="264" name="Google Shape;264;p43"/>
          <p:cNvPicPr preferRelativeResize="0"/>
          <p:nvPr/>
        </p:nvPicPr>
        <p:blipFill>
          <a:blip r:embed="rId3">
            <a:alphaModFix/>
          </a:blip>
          <a:stretch>
            <a:fillRect/>
          </a:stretch>
        </p:blipFill>
        <p:spPr>
          <a:xfrm>
            <a:off x="819151" y="2571750"/>
            <a:ext cx="7176599" cy="2135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800" b="0">
                <a:solidFill>
                  <a:srgbClr val="000000"/>
                </a:solidFill>
                <a:latin typeface="Arial"/>
                <a:ea typeface="Arial"/>
                <a:cs typeface="Arial"/>
                <a:sym typeface="Arial"/>
              </a:rPr>
              <a:t>		Sensor Classification:</a:t>
            </a:r>
            <a:endParaRPr sz="2800" b="0">
              <a:solidFill>
                <a:srgbClr val="000000"/>
              </a:solidFill>
              <a:latin typeface="Arial"/>
              <a:ea typeface="Arial"/>
              <a:cs typeface="Arial"/>
              <a:sym typeface="Arial"/>
            </a:endParaRPr>
          </a:p>
          <a:p>
            <a:pPr marL="0" lvl="0" indent="0" algn="l" rtl="0">
              <a:spcBef>
                <a:spcPts val="0"/>
              </a:spcBef>
              <a:spcAft>
                <a:spcPts val="0"/>
              </a:spcAft>
              <a:buNone/>
            </a:pPr>
            <a:endParaRPr/>
          </a:p>
        </p:txBody>
      </p:sp>
      <p:pic>
        <p:nvPicPr>
          <p:cNvPr id="270" name="Google Shape;270;p44"/>
          <p:cNvPicPr preferRelativeResize="0"/>
          <p:nvPr/>
        </p:nvPicPr>
        <p:blipFill>
          <a:blip r:embed="rId3">
            <a:alphaModFix/>
          </a:blip>
          <a:stretch>
            <a:fillRect/>
          </a:stretch>
        </p:blipFill>
        <p:spPr>
          <a:xfrm>
            <a:off x="1283550" y="1586275"/>
            <a:ext cx="6242925" cy="31710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800" b="0">
                <a:solidFill>
                  <a:srgbClr val="000000"/>
                </a:solidFill>
                <a:latin typeface="Arial"/>
                <a:ea typeface="Arial"/>
                <a:cs typeface="Arial"/>
                <a:sym typeface="Arial"/>
              </a:rPr>
              <a:t>Analog to Digital Conversion Process:</a:t>
            </a:r>
            <a:endParaRPr sz="2800" b="0">
              <a:solidFill>
                <a:srgbClr val="000000"/>
              </a:solidFill>
              <a:latin typeface="Arial"/>
              <a:ea typeface="Arial"/>
              <a:cs typeface="Arial"/>
              <a:sym typeface="Arial"/>
            </a:endParaRPr>
          </a:p>
          <a:p>
            <a:pPr marL="0" lvl="0" indent="0" algn="l" rtl="0">
              <a:spcBef>
                <a:spcPts val="0"/>
              </a:spcBef>
              <a:spcAft>
                <a:spcPts val="0"/>
              </a:spcAft>
              <a:buNone/>
            </a:pPr>
            <a:endParaRPr/>
          </a:p>
        </p:txBody>
      </p:sp>
      <p:pic>
        <p:nvPicPr>
          <p:cNvPr id="276" name="Google Shape;276;p45"/>
          <p:cNvPicPr preferRelativeResize="0"/>
          <p:nvPr/>
        </p:nvPicPr>
        <p:blipFill>
          <a:blip r:embed="rId3">
            <a:alphaModFix/>
          </a:blip>
          <a:stretch>
            <a:fillRect/>
          </a:stretch>
        </p:blipFill>
        <p:spPr>
          <a:xfrm>
            <a:off x="261876" y="1778550"/>
            <a:ext cx="8319099" cy="29027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6"/>
          <p:cNvSpPr txBox="1"/>
          <p:nvPr/>
        </p:nvSpPr>
        <p:spPr>
          <a:xfrm>
            <a:off x="311700" y="445025"/>
            <a:ext cx="8520600" cy="572700"/>
          </a:xfrm>
          <a:prstGeom prst="rect">
            <a:avLst/>
          </a:prstGeom>
          <a:noFill/>
          <a:ln>
            <a:noFill/>
          </a:ln>
        </p:spPr>
        <p:txBody>
          <a:bodyPr spcFirstLastPara="1" wrap="square" lIns="91425" tIns="91425" rIns="91425" bIns="91425" anchor="t" anchorCtr="0">
            <a:normAutofit fontScale="55000" lnSpcReduction="20000"/>
          </a:bodyPr>
          <a:lstStyle/>
          <a:p>
            <a:pPr marL="0" lvl="0" indent="0" algn="l" rtl="0">
              <a:spcBef>
                <a:spcPts val="0"/>
              </a:spcBef>
              <a:spcAft>
                <a:spcPts val="0"/>
              </a:spcAft>
              <a:buNone/>
            </a:pPr>
            <a:r>
              <a:rPr lang="en" sz="2800">
                <a:solidFill>
                  <a:srgbClr val="000000"/>
                </a:solidFill>
              </a:rPr>
              <a:t>Digital Sensor							Analog Sensor</a:t>
            </a:r>
            <a:endParaRPr sz="2800">
              <a:solidFill>
                <a:srgbClr val="000000"/>
              </a:solidFill>
            </a:endParaRPr>
          </a:p>
        </p:txBody>
      </p:sp>
      <p:pic>
        <p:nvPicPr>
          <p:cNvPr id="282" name="Google Shape;282;p46"/>
          <p:cNvPicPr preferRelativeResize="0"/>
          <p:nvPr/>
        </p:nvPicPr>
        <p:blipFill>
          <a:blip r:embed="rId3">
            <a:alphaModFix/>
          </a:blip>
          <a:stretch>
            <a:fillRect/>
          </a:stretch>
        </p:blipFill>
        <p:spPr>
          <a:xfrm>
            <a:off x="152400" y="1483575"/>
            <a:ext cx="3507526" cy="3252076"/>
          </a:xfrm>
          <a:prstGeom prst="rect">
            <a:avLst/>
          </a:prstGeom>
          <a:noFill/>
          <a:ln>
            <a:noFill/>
          </a:ln>
        </p:spPr>
      </p:pic>
      <p:pic>
        <p:nvPicPr>
          <p:cNvPr id="283" name="Google Shape;283;p46"/>
          <p:cNvPicPr preferRelativeResize="0"/>
          <p:nvPr/>
        </p:nvPicPr>
        <p:blipFill>
          <a:blip r:embed="rId4">
            <a:alphaModFix/>
          </a:blip>
          <a:stretch>
            <a:fillRect/>
          </a:stretch>
        </p:blipFill>
        <p:spPr>
          <a:xfrm>
            <a:off x="4930875" y="1545975"/>
            <a:ext cx="3127275" cy="31272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Resolution:</a:t>
            </a:r>
            <a:endParaRPr/>
          </a:p>
        </p:txBody>
      </p:sp>
      <p:sp>
        <p:nvSpPr>
          <p:cNvPr id="289" name="Google Shape;289;p47"/>
          <p:cNvSpPr txBox="1">
            <a:spLocks noGrp="1"/>
          </p:cNvSpPr>
          <p:nvPr>
            <p:ph type="body" idx="1"/>
          </p:nvPr>
        </p:nvSpPr>
        <p:spPr>
          <a:xfrm>
            <a:off x="752275" y="1919175"/>
            <a:ext cx="7572600" cy="2519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700">
                <a:solidFill>
                  <a:srgbClr val="3A3A3A"/>
                </a:solidFill>
                <a:highlight>
                  <a:srgbClr val="FFFFFF"/>
                </a:highlight>
                <a:latin typeface="Arial"/>
                <a:ea typeface="Arial"/>
                <a:cs typeface="Arial"/>
                <a:sym typeface="Arial"/>
              </a:rPr>
              <a:t>Resolution refers to the conversion of an analog voltage to a digital value. It indicates the number of discrete values that an ADC can produce over the range of analog values. The values are usually stored electronically in binary form, so the resolution is usually expressed in bits.</a:t>
            </a:r>
            <a:endParaRPr sz="17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8"/>
          <p:cNvSpPr txBox="1"/>
          <p:nvPr/>
        </p:nvSpPr>
        <p:spPr>
          <a:xfrm>
            <a:off x="311700" y="318800"/>
            <a:ext cx="8520600" cy="785700"/>
          </a:xfrm>
          <a:prstGeom prst="rect">
            <a:avLst/>
          </a:prstGeom>
          <a:noFill/>
          <a:ln>
            <a:noFill/>
          </a:ln>
        </p:spPr>
        <p:txBody>
          <a:bodyPr spcFirstLastPara="1" wrap="square" lIns="91425" tIns="91425" rIns="91425" bIns="91425" anchor="t" anchorCtr="0">
            <a:normAutofit fontScale="47500" lnSpcReduction="20000"/>
          </a:bodyPr>
          <a:lstStyle/>
          <a:p>
            <a:pPr marL="0" lvl="0" indent="0" algn="l" rtl="0">
              <a:spcBef>
                <a:spcPts val="0"/>
              </a:spcBef>
              <a:spcAft>
                <a:spcPts val="0"/>
              </a:spcAft>
              <a:buNone/>
            </a:pPr>
            <a:r>
              <a:rPr lang="en" sz="7101">
                <a:solidFill>
                  <a:srgbClr val="000000"/>
                </a:solidFill>
              </a:rPr>
              <a:t>Resolution:</a:t>
            </a:r>
            <a:endParaRPr sz="7101">
              <a:solidFill>
                <a:srgbClr val="000000"/>
              </a:solidFill>
            </a:endParaRPr>
          </a:p>
          <a:p>
            <a:pPr marL="0" lvl="0" indent="0" algn="l" rtl="0">
              <a:spcBef>
                <a:spcPts val="0"/>
              </a:spcBef>
              <a:spcAft>
                <a:spcPts val="0"/>
              </a:spcAft>
              <a:buNone/>
            </a:pPr>
            <a:r>
              <a:rPr lang="en" sz="2800">
                <a:solidFill>
                  <a:srgbClr val="000000"/>
                </a:solidFill>
              </a:rPr>
              <a:t>	</a:t>
            </a:r>
            <a:endParaRPr sz="2800">
              <a:solidFill>
                <a:srgbClr val="000000"/>
              </a:solidFill>
            </a:endParaRPr>
          </a:p>
        </p:txBody>
      </p:sp>
      <p:sp>
        <p:nvSpPr>
          <p:cNvPr id="295" name="Google Shape;295;p48"/>
          <p:cNvSpPr txBox="1"/>
          <p:nvPr/>
        </p:nvSpPr>
        <p:spPr>
          <a:xfrm>
            <a:off x="311700" y="1703975"/>
            <a:ext cx="8520600" cy="28650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Clr>
                <a:srgbClr val="595959"/>
              </a:buClr>
              <a:buSzPts val="1800"/>
              <a:buChar char="●"/>
            </a:pPr>
            <a:r>
              <a:rPr lang="en" sz="1800">
                <a:solidFill>
                  <a:srgbClr val="595959"/>
                </a:solidFill>
              </a:rPr>
              <a:t>10 Bit ADC</a:t>
            </a:r>
            <a:endParaRPr sz="1800">
              <a:solidFill>
                <a:srgbClr val="595959"/>
              </a:solidFill>
            </a:endParaRPr>
          </a:p>
          <a:p>
            <a:pPr marL="457200" lvl="0" indent="-342900" algn="l" rtl="0">
              <a:lnSpc>
                <a:spcPct val="115000"/>
              </a:lnSpc>
              <a:spcBef>
                <a:spcPts val="0"/>
              </a:spcBef>
              <a:spcAft>
                <a:spcPts val="0"/>
              </a:spcAft>
              <a:buClr>
                <a:srgbClr val="595959"/>
              </a:buClr>
              <a:buSzPts val="1800"/>
              <a:buChar char="●"/>
            </a:pPr>
            <a:r>
              <a:rPr lang="en" sz="1800">
                <a:solidFill>
                  <a:srgbClr val="595959"/>
                </a:solidFill>
              </a:rPr>
              <a:t>10 Bit = 2^10</a:t>
            </a:r>
            <a:endParaRPr sz="1800">
              <a:solidFill>
                <a:srgbClr val="595959"/>
              </a:solidFill>
            </a:endParaRPr>
          </a:p>
          <a:p>
            <a:pPr marL="457200" lvl="0" indent="-342900" algn="l" rtl="0">
              <a:lnSpc>
                <a:spcPct val="115000"/>
              </a:lnSpc>
              <a:spcBef>
                <a:spcPts val="0"/>
              </a:spcBef>
              <a:spcAft>
                <a:spcPts val="0"/>
              </a:spcAft>
              <a:buClr>
                <a:srgbClr val="595959"/>
              </a:buClr>
              <a:buSzPts val="1800"/>
              <a:buChar char="●"/>
            </a:pPr>
            <a:r>
              <a:rPr lang="en" sz="1800">
                <a:solidFill>
                  <a:srgbClr val="595959"/>
                </a:solidFill>
              </a:rPr>
              <a:t>10 bit = 0 to 1023.</a:t>
            </a:r>
            <a:endParaRPr sz="1800">
              <a:solidFill>
                <a:srgbClr val="595959"/>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9"/>
          <p:cNvSpPr txBox="1">
            <a:spLocks noGrp="1"/>
          </p:cNvSpPr>
          <p:nvPr>
            <p:ph type="title"/>
          </p:nvPr>
        </p:nvSpPr>
        <p:spPr>
          <a:xfrm>
            <a:off x="819150" y="389675"/>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500" b="1"/>
              <a:t>Step Size:</a:t>
            </a:r>
            <a:endParaRPr sz="3500" b="1"/>
          </a:p>
        </p:txBody>
      </p:sp>
      <p:sp>
        <p:nvSpPr>
          <p:cNvPr id="301" name="Google Shape;301;p49"/>
          <p:cNvSpPr txBox="1">
            <a:spLocks noGrp="1"/>
          </p:cNvSpPr>
          <p:nvPr>
            <p:ph type="body" idx="1"/>
          </p:nvPr>
        </p:nvSpPr>
        <p:spPr>
          <a:xfrm>
            <a:off x="342075" y="1155025"/>
            <a:ext cx="8619900" cy="3761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700">
                <a:solidFill>
                  <a:srgbClr val="3A3A3A"/>
                </a:solidFill>
                <a:highlight>
                  <a:srgbClr val="FFFFFF"/>
                </a:highlight>
                <a:latin typeface="Arial"/>
                <a:ea typeface="Arial"/>
                <a:cs typeface="Arial"/>
                <a:sym typeface="Arial"/>
              </a:rPr>
              <a:t>It is the voltage difference between one digital level and the next level that can be measured by ADC. In a 4-bit converter, an input of 1 Volt produce an output of 0001, then the step size is 1 Volt. 0 volts is always considered 0000. Distortion in the signal can be reduced by decreasing the step size to 0.5 volts but it lowers the maximum input reading. Ife we are using smaller step size, higher bit converter is needed to have maximum voltage.</a:t>
            </a:r>
            <a:endParaRPr sz="1700">
              <a:solidFill>
                <a:srgbClr val="3A3A3A"/>
              </a:solidFill>
              <a:highlight>
                <a:srgbClr val="FFFFFF"/>
              </a:highlight>
              <a:latin typeface="Arial"/>
              <a:ea typeface="Arial"/>
              <a:cs typeface="Arial"/>
              <a:sym typeface="Arial"/>
            </a:endParaRPr>
          </a:p>
          <a:p>
            <a:pPr marL="0" lvl="0" indent="0" algn="l" rtl="0">
              <a:spcBef>
                <a:spcPts val="1200"/>
              </a:spcBef>
              <a:spcAft>
                <a:spcPts val="1200"/>
              </a:spcAft>
              <a:buNone/>
            </a:pPr>
            <a:r>
              <a:rPr lang="en" sz="1700">
                <a:solidFill>
                  <a:srgbClr val="3A3A3A"/>
                </a:solidFill>
                <a:highlight>
                  <a:srgbClr val="FFFFFF"/>
                </a:highlight>
                <a:latin typeface="Arial"/>
                <a:ea typeface="Arial"/>
                <a:cs typeface="Arial"/>
                <a:sym typeface="Arial"/>
              </a:rPr>
              <a:t>It has </a:t>
            </a:r>
            <a:r>
              <a:rPr lang="en" sz="1700" b="1">
                <a:solidFill>
                  <a:srgbClr val="3A3A3A"/>
                </a:solidFill>
                <a:highlight>
                  <a:srgbClr val="FFFFFF"/>
                </a:highlight>
                <a:latin typeface="Arial"/>
                <a:ea typeface="Arial"/>
                <a:cs typeface="Arial"/>
                <a:sym typeface="Arial"/>
              </a:rPr>
              <a:t>10 bit </a:t>
            </a:r>
            <a:r>
              <a:rPr lang="en" sz="1700">
                <a:solidFill>
                  <a:srgbClr val="3A3A3A"/>
                </a:solidFill>
                <a:highlight>
                  <a:srgbClr val="FFFFFF"/>
                </a:highlight>
                <a:latin typeface="Arial"/>
                <a:ea typeface="Arial"/>
                <a:cs typeface="Arial"/>
                <a:sym typeface="Arial"/>
              </a:rPr>
              <a:t>resolution. Other ADC can have n bit resolution and n can be 8,10,12,16 or 24 bits. If ADC has higher resolution, it gives smaller step size.If ADC has 8 bit resolution, input voltage span is </a:t>
            </a:r>
            <a:r>
              <a:rPr lang="en" sz="1700" b="1">
                <a:solidFill>
                  <a:srgbClr val="3A3A3A"/>
                </a:solidFill>
                <a:highlight>
                  <a:srgbClr val="FFFFFF"/>
                </a:highlight>
                <a:latin typeface="Arial"/>
                <a:ea typeface="Arial"/>
                <a:cs typeface="Arial"/>
                <a:sym typeface="Arial"/>
              </a:rPr>
              <a:t>0-5V</a:t>
            </a:r>
            <a:r>
              <a:rPr lang="en" sz="1700">
                <a:solidFill>
                  <a:srgbClr val="3A3A3A"/>
                </a:solidFill>
                <a:highlight>
                  <a:srgbClr val="FFFFFF"/>
                </a:highlight>
                <a:latin typeface="Arial"/>
                <a:ea typeface="Arial"/>
                <a:cs typeface="Arial"/>
                <a:sym typeface="Arial"/>
              </a:rPr>
              <a:t> and the step size is 19.53mV (5V/1023). </a:t>
            </a:r>
            <a:endParaRPr sz="1700">
              <a:solidFill>
                <a:srgbClr val="3A3A3A"/>
              </a:solidFill>
              <a:highlight>
                <a:srgbClr val="FFFFFF"/>
              </a:highlight>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Google Shape;306;p50"/>
          <p:cNvPicPr preferRelativeResize="0"/>
          <p:nvPr/>
        </p:nvPicPr>
        <p:blipFill rotWithShape="1">
          <a:blip r:embed="rId3">
            <a:alphaModFix/>
          </a:blip>
          <a:srcRect b="26530"/>
          <a:stretch/>
        </p:blipFill>
        <p:spPr>
          <a:xfrm>
            <a:off x="456500" y="1246150"/>
            <a:ext cx="7590100" cy="265479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52"/>
          <p:cNvSpPr txBox="1"/>
          <p:nvPr/>
        </p:nvSpPr>
        <p:spPr>
          <a:xfrm>
            <a:off x="355150" y="4233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SzPts val="605"/>
              <a:buNone/>
            </a:pPr>
            <a:r>
              <a:rPr lang="en" sz="1940" b="1" i="1">
                <a:solidFill>
                  <a:schemeClr val="dk1"/>
                </a:solidFill>
              </a:rPr>
              <a:t>ADC 	Value:</a:t>
            </a:r>
            <a:endParaRPr sz="1940" b="1" i="1">
              <a:solidFill>
                <a:schemeClr val="dk1"/>
              </a:solidFill>
            </a:endParaRPr>
          </a:p>
          <a:p>
            <a:pPr marL="0" lvl="0" indent="0" algn="l" rtl="0">
              <a:lnSpc>
                <a:spcPct val="80000"/>
              </a:lnSpc>
              <a:spcBef>
                <a:spcPts val="0"/>
              </a:spcBef>
              <a:spcAft>
                <a:spcPts val="0"/>
              </a:spcAft>
              <a:buSzPts val="605"/>
              <a:buNone/>
            </a:pPr>
            <a:endParaRPr sz="1940" b="1" i="1">
              <a:solidFill>
                <a:srgbClr val="000000"/>
              </a:solidFill>
            </a:endParaRPr>
          </a:p>
        </p:txBody>
      </p:sp>
      <p:sp>
        <p:nvSpPr>
          <p:cNvPr id="317" name="Google Shape;317;p52"/>
          <p:cNvSpPr txBo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sz="1800">
                <a:solidFill>
                  <a:schemeClr val="dk1"/>
                </a:solidFill>
              </a:rPr>
              <a:t>ADC value is 10 Bit Value </a:t>
            </a:r>
            <a:endParaRPr sz="1800">
              <a:solidFill>
                <a:schemeClr val="dk1"/>
              </a:solidFill>
            </a:endParaRPr>
          </a:p>
          <a:p>
            <a:pPr marL="0" lvl="0" indent="0" algn="l" rtl="0">
              <a:lnSpc>
                <a:spcPct val="115000"/>
              </a:lnSpc>
              <a:spcBef>
                <a:spcPts val="1200"/>
              </a:spcBef>
              <a:spcAft>
                <a:spcPts val="0"/>
              </a:spcAft>
              <a:buNone/>
            </a:pPr>
            <a:r>
              <a:rPr lang="en" sz="1800">
                <a:solidFill>
                  <a:schemeClr val="dk1"/>
                </a:solidFill>
              </a:rPr>
              <a:t>So the max. Value is 1023</a:t>
            </a:r>
            <a:endParaRPr sz="1800">
              <a:solidFill>
                <a:schemeClr val="dk1"/>
              </a:solidFill>
            </a:endParaRPr>
          </a:p>
          <a:p>
            <a:pPr marL="0" lvl="0" indent="0" algn="l" rtl="0">
              <a:lnSpc>
                <a:spcPct val="115000"/>
              </a:lnSpc>
              <a:spcBef>
                <a:spcPts val="1200"/>
              </a:spcBef>
              <a:spcAft>
                <a:spcPts val="0"/>
              </a:spcAft>
              <a:buNone/>
            </a:pPr>
            <a:r>
              <a:rPr lang="en" sz="1800">
                <a:solidFill>
                  <a:schemeClr val="dk1"/>
                </a:solidFill>
              </a:rPr>
              <a:t>And the min. Value is 0</a:t>
            </a:r>
            <a:endParaRPr sz="1800">
              <a:solidFill>
                <a:schemeClr val="dk1"/>
              </a:solidFill>
            </a:endParaRPr>
          </a:p>
          <a:p>
            <a:pPr marL="0" lvl="0" indent="0" algn="l" rtl="0">
              <a:lnSpc>
                <a:spcPct val="115000"/>
              </a:lnSpc>
              <a:spcBef>
                <a:spcPts val="1200"/>
              </a:spcBef>
              <a:spcAft>
                <a:spcPts val="0"/>
              </a:spcAft>
              <a:buNone/>
            </a:pPr>
            <a:r>
              <a:rPr lang="en" sz="1800">
                <a:solidFill>
                  <a:schemeClr val="dk1"/>
                </a:solidFill>
              </a:rPr>
              <a:t>Let's assume the </a:t>
            </a:r>
            <a:endParaRPr sz="1800">
              <a:solidFill>
                <a:schemeClr val="dk1"/>
              </a:solidFill>
            </a:endParaRPr>
          </a:p>
          <a:p>
            <a:pPr marL="0" lvl="0" indent="0" algn="l" rtl="0">
              <a:lnSpc>
                <a:spcPct val="115000"/>
              </a:lnSpc>
              <a:spcBef>
                <a:spcPts val="1200"/>
              </a:spcBef>
              <a:spcAft>
                <a:spcPts val="0"/>
              </a:spcAft>
              <a:buNone/>
            </a:pPr>
            <a:r>
              <a:rPr lang="en" sz="1800">
                <a:solidFill>
                  <a:schemeClr val="dk1"/>
                </a:solidFill>
              </a:rPr>
              <a:t>Value is 1023</a:t>
            </a:r>
            <a:endParaRPr sz="1800">
              <a:solidFill>
                <a:schemeClr val="dk1"/>
              </a:solidFill>
            </a:endParaRPr>
          </a:p>
          <a:p>
            <a:pPr marL="0" lvl="0" indent="0" algn="l" rtl="0">
              <a:lnSpc>
                <a:spcPct val="115000"/>
              </a:lnSpc>
              <a:spcBef>
                <a:spcPts val="1200"/>
              </a:spcBef>
              <a:spcAft>
                <a:spcPts val="1200"/>
              </a:spcAft>
              <a:buNone/>
            </a:pPr>
            <a:r>
              <a:rPr lang="en" sz="1800">
                <a:solidFill>
                  <a:schemeClr val="dk1"/>
                </a:solidFill>
              </a:rPr>
              <a:t>1023 in binary represented as,</a:t>
            </a:r>
            <a:endParaRPr sz="1800">
              <a:solidFill>
                <a:schemeClr val="dk1"/>
              </a:solidFill>
            </a:endParaRPr>
          </a:p>
        </p:txBody>
      </p:sp>
      <p:pic>
        <p:nvPicPr>
          <p:cNvPr id="318" name="Google Shape;318;p52"/>
          <p:cNvPicPr preferRelativeResize="0"/>
          <p:nvPr/>
        </p:nvPicPr>
        <p:blipFill>
          <a:blip r:embed="rId3">
            <a:alphaModFix/>
          </a:blip>
          <a:stretch>
            <a:fillRect/>
          </a:stretch>
        </p:blipFill>
        <p:spPr>
          <a:xfrm>
            <a:off x="1093213" y="3964313"/>
            <a:ext cx="5915025" cy="733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6"/>
          <p:cNvSpPr txBox="1">
            <a:spLocks noGrp="1"/>
          </p:cNvSpPr>
          <p:nvPr>
            <p:ph type="title"/>
          </p:nvPr>
        </p:nvSpPr>
        <p:spPr>
          <a:xfrm>
            <a:off x="552325" y="112300"/>
            <a:ext cx="7505700" cy="7398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i="1"/>
              <a:t>Types of Microcontrollers:</a:t>
            </a:r>
            <a:endParaRPr b="1" i="1"/>
          </a:p>
        </p:txBody>
      </p:sp>
      <p:sp>
        <p:nvSpPr>
          <p:cNvPr id="104" name="Google Shape;104;p16"/>
          <p:cNvSpPr txBox="1">
            <a:spLocks noGrp="1"/>
          </p:cNvSpPr>
          <p:nvPr>
            <p:ph type="body" idx="1"/>
          </p:nvPr>
        </p:nvSpPr>
        <p:spPr>
          <a:xfrm>
            <a:off x="161150" y="1074425"/>
            <a:ext cx="8756100" cy="3604500"/>
          </a:xfrm>
          <a:prstGeom prst="rect">
            <a:avLst/>
          </a:prstGeom>
        </p:spPr>
        <p:txBody>
          <a:bodyPr spcFirstLastPara="1" wrap="square" lIns="91425" tIns="91425" rIns="91425" bIns="91425" anchor="t" anchorCtr="0">
            <a:noAutofit/>
          </a:bodyPr>
          <a:lstStyle/>
          <a:p>
            <a:pPr marL="457200" lvl="0" indent="-342900" algn="just" rtl="0">
              <a:lnSpc>
                <a:spcPct val="150000"/>
              </a:lnSpc>
              <a:spcBef>
                <a:spcPts val="600"/>
              </a:spcBef>
              <a:spcAft>
                <a:spcPts val="0"/>
              </a:spcAft>
              <a:buClr>
                <a:srgbClr val="000000"/>
              </a:buClr>
              <a:buSzPts val="1800"/>
              <a:buFont typeface="Nunito"/>
              <a:buChar char="❖"/>
            </a:pPr>
            <a:r>
              <a:rPr lang="en">
                <a:solidFill>
                  <a:srgbClr val="000000"/>
                </a:solidFill>
                <a:latin typeface="Nunito"/>
                <a:ea typeface="Nunito"/>
                <a:cs typeface="Nunito"/>
                <a:sym typeface="Nunito"/>
              </a:rPr>
              <a:t>Microcontrollers are divided into various categories based on memory, architecture, bits and instruction sets. Following is the list of their types −</a:t>
            </a:r>
            <a:endParaRPr>
              <a:solidFill>
                <a:srgbClr val="000000"/>
              </a:solidFill>
              <a:latin typeface="Nunito"/>
              <a:ea typeface="Nunito"/>
              <a:cs typeface="Nunito"/>
              <a:sym typeface="Nunito"/>
            </a:endParaRPr>
          </a:p>
          <a:p>
            <a:pPr marL="0" lvl="0" indent="0" algn="l" rtl="0">
              <a:lnSpc>
                <a:spcPct val="115000"/>
              </a:lnSpc>
              <a:spcBef>
                <a:spcPts val="700"/>
              </a:spcBef>
              <a:spcAft>
                <a:spcPts val="0"/>
              </a:spcAft>
              <a:buNone/>
            </a:pPr>
            <a:r>
              <a:rPr lang="en" sz="1600" b="1">
                <a:solidFill>
                  <a:srgbClr val="000000"/>
                </a:solidFill>
                <a:latin typeface="Arial"/>
                <a:ea typeface="Arial"/>
                <a:cs typeface="Arial"/>
                <a:sym typeface="Arial"/>
              </a:rPr>
              <a:t>Bit:</a:t>
            </a:r>
            <a:endParaRPr sz="1600" b="1">
              <a:solidFill>
                <a:srgbClr val="000000"/>
              </a:solidFill>
              <a:latin typeface="Arial"/>
              <a:ea typeface="Arial"/>
              <a:cs typeface="Arial"/>
              <a:sym typeface="Arial"/>
            </a:endParaRPr>
          </a:p>
          <a:p>
            <a:pPr marL="0" lvl="0" indent="0" algn="just" rtl="0">
              <a:lnSpc>
                <a:spcPct val="150000"/>
              </a:lnSpc>
              <a:spcBef>
                <a:spcPts val="600"/>
              </a:spcBef>
              <a:spcAft>
                <a:spcPts val="0"/>
              </a:spcAft>
              <a:buNone/>
            </a:pPr>
            <a:r>
              <a:rPr lang="en">
                <a:solidFill>
                  <a:srgbClr val="000000"/>
                </a:solidFill>
                <a:latin typeface="Nunito"/>
                <a:ea typeface="Nunito"/>
                <a:cs typeface="Nunito"/>
                <a:sym typeface="Nunito"/>
              </a:rPr>
              <a:t>Based on bit configuration, the microcontroller is further divided into three categories.</a:t>
            </a:r>
            <a:endParaRPr>
              <a:solidFill>
                <a:srgbClr val="000000"/>
              </a:solidFill>
              <a:latin typeface="Nunito"/>
              <a:ea typeface="Nunito"/>
              <a:cs typeface="Nunito"/>
              <a:sym typeface="Nunito"/>
            </a:endParaRPr>
          </a:p>
          <a:p>
            <a:pPr marL="889000" lvl="0" indent="-311150" algn="l" rtl="0">
              <a:lnSpc>
                <a:spcPct val="140000"/>
              </a:lnSpc>
              <a:spcBef>
                <a:spcPts val="700"/>
              </a:spcBef>
              <a:spcAft>
                <a:spcPts val="0"/>
              </a:spcAft>
              <a:buClr>
                <a:srgbClr val="000000"/>
              </a:buClr>
              <a:buSzPts val="1300"/>
              <a:buFont typeface="Nunito"/>
              <a:buChar char="●"/>
            </a:pPr>
            <a:r>
              <a:rPr lang="en" b="1">
                <a:solidFill>
                  <a:srgbClr val="000000"/>
                </a:solidFill>
                <a:latin typeface="Nunito"/>
                <a:ea typeface="Nunito"/>
                <a:cs typeface="Nunito"/>
                <a:sym typeface="Nunito"/>
              </a:rPr>
              <a:t>8-bit microcontroller </a:t>
            </a:r>
            <a:r>
              <a:rPr lang="en">
                <a:solidFill>
                  <a:srgbClr val="000000"/>
                </a:solidFill>
                <a:latin typeface="Nunito"/>
                <a:ea typeface="Nunito"/>
                <a:cs typeface="Nunito"/>
                <a:sym typeface="Nunito"/>
              </a:rPr>
              <a:t>− This type of microcontroller is used to execute arithmetic and logical operations like addition, subtraction, multiplication division, etc. For example, Intel 8031 and 8051 are 8 bits microcontroller.</a:t>
            </a:r>
            <a:endParaRPr sz="1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pic>
        <p:nvPicPr>
          <p:cNvPr id="323" name="Google Shape;323;p53"/>
          <p:cNvPicPr preferRelativeResize="0"/>
          <p:nvPr/>
        </p:nvPicPr>
        <p:blipFill>
          <a:blip r:embed="rId3">
            <a:alphaModFix/>
          </a:blip>
          <a:stretch>
            <a:fillRect/>
          </a:stretch>
        </p:blipFill>
        <p:spPr>
          <a:xfrm>
            <a:off x="738825" y="507650"/>
            <a:ext cx="7335400" cy="42497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54"/>
          <p:cNvPicPr preferRelativeResize="0"/>
          <p:nvPr/>
        </p:nvPicPr>
        <p:blipFill>
          <a:blip r:embed="rId3">
            <a:alphaModFix/>
          </a:blip>
          <a:stretch>
            <a:fillRect/>
          </a:stretch>
        </p:blipFill>
        <p:spPr>
          <a:xfrm>
            <a:off x="941425" y="336350"/>
            <a:ext cx="6656899" cy="39506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55"/>
          <p:cNvSpPr txBox="1"/>
          <p:nvPr/>
        </p:nvSpPr>
        <p:spPr>
          <a:xfrm>
            <a:off x="311700" y="445025"/>
            <a:ext cx="8520600" cy="572700"/>
          </a:xfrm>
          <a:prstGeom prst="rect">
            <a:avLst/>
          </a:prstGeom>
          <a:noFill/>
          <a:ln>
            <a:noFill/>
          </a:ln>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2800">
                <a:solidFill>
                  <a:srgbClr val="000000"/>
                </a:solidFill>
              </a:rPr>
              <a:t>		Step Size:</a:t>
            </a:r>
            <a:endParaRPr sz="2800">
              <a:solidFill>
                <a:srgbClr val="000000"/>
              </a:solidFill>
            </a:endParaRPr>
          </a:p>
        </p:txBody>
      </p:sp>
      <p:pic>
        <p:nvPicPr>
          <p:cNvPr id="334" name="Google Shape;334;p55"/>
          <p:cNvPicPr preferRelativeResize="0"/>
          <p:nvPr/>
        </p:nvPicPr>
        <p:blipFill rotWithShape="1">
          <a:blip r:embed="rId3">
            <a:alphaModFix/>
          </a:blip>
          <a:srcRect b="26967"/>
          <a:stretch/>
        </p:blipFill>
        <p:spPr>
          <a:xfrm>
            <a:off x="152400" y="1170126"/>
            <a:ext cx="4419600" cy="2509598"/>
          </a:xfrm>
          <a:prstGeom prst="rect">
            <a:avLst/>
          </a:prstGeom>
          <a:noFill/>
          <a:ln>
            <a:noFill/>
          </a:ln>
        </p:spPr>
      </p:pic>
      <p:pic>
        <p:nvPicPr>
          <p:cNvPr id="335" name="Google Shape;335;p55"/>
          <p:cNvPicPr preferRelativeResize="0"/>
          <p:nvPr/>
        </p:nvPicPr>
        <p:blipFill>
          <a:blip r:embed="rId4">
            <a:alphaModFix/>
          </a:blip>
          <a:stretch>
            <a:fillRect/>
          </a:stretch>
        </p:blipFill>
        <p:spPr>
          <a:xfrm>
            <a:off x="4876425" y="2427450"/>
            <a:ext cx="4026775" cy="16457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5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TIMER 0:</a:t>
            </a:r>
            <a:endParaRPr/>
          </a:p>
          <a:p>
            <a:pPr marL="0" lvl="0" indent="0" algn="l" rtl="0">
              <a:spcBef>
                <a:spcPts val="0"/>
              </a:spcBef>
              <a:spcAft>
                <a:spcPts val="0"/>
              </a:spcAft>
              <a:buNone/>
            </a:pPr>
            <a:endParaRPr/>
          </a:p>
        </p:txBody>
      </p:sp>
      <p:sp>
        <p:nvSpPr>
          <p:cNvPr id="341" name="Google Shape;341;p56"/>
          <p:cNvSpPr txBox="1">
            <a:spLocks noGrp="1"/>
          </p:cNvSpPr>
          <p:nvPr>
            <p:ph type="body" idx="1"/>
          </p:nvPr>
        </p:nvSpPr>
        <p:spPr>
          <a:xfrm>
            <a:off x="385442" y="1051975"/>
            <a:ext cx="4113300" cy="3362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700">
                <a:solidFill>
                  <a:srgbClr val="000000"/>
                </a:solidFill>
                <a:latin typeface="Arial"/>
                <a:ea typeface="Arial"/>
                <a:cs typeface="Arial"/>
                <a:sym typeface="Arial"/>
              </a:rPr>
              <a:t>Ftimer = Fosc / Machine cycle </a:t>
            </a:r>
            <a:endParaRPr sz="1700">
              <a:solidFill>
                <a:srgbClr val="000000"/>
              </a:solidFill>
              <a:latin typeface="Arial"/>
              <a:ea typeface="Arial"/>
              <a:cs typeface="Arial"/>
              <a:sym typeface="Arial"/>
            </a:endParaRPr>
          </a:p>
          <a:p>
            <a:pPr marL="0" lvl="0" indent="457200" algn="l" rtl="0">
              <a:spcBef>
                <a:spcPts val="0"/>
              </a:spcBef>
              <a:spcAft>
                <a:spcPts val="0"/>
              </a:spcAft>
              <a:buNone/>
            </a:pPr>
            <a:r>
              <a:rPr lang="en" sz="1700">
                <a:solidFill>
                  <a:srgbClr val="000000"/>
                </a:solidFill>
                <a:latin typeface="Arial"/>
                <a:ea typeface="Arial"/>
                <a:cs typeface="Arial"/>
                <a:sym typeface="Arial"/>
              </a:rPr>
              <a:t>= 4 MHz / 4</a:t>
            </a:r>
            <a:endParaRPr sz="1700">
              <a:solidFill>
                <a:srgbClr val="000000"/>
              </a:solidFill>
              <a:latin typeface="Arial"/>
              <a:ea typeface="Arial"/>
              <a:cs typeface="Arial"/>
              <a:sym typeface="Arial"/>
            </a:endParaRPr>
          </a:p>
          <a:p>
            <a:pPr marL="457200" lvl="0" indent="0" algn="l" rtl="0">
              <a:spcBef>
                <a:spcPts val="0"/>
              </a:spcBef>
              <a:spcAft>
                <a:spcPts val="0"/>
              </a:spcAft>
              <a:buNone/>
            </a:pPr>
            <a:r>
              <a:rPr lang="en" sz="1700">
                <a:solidFill>
                  <a:srgbClr val="000000"/>
                </a:solidFill>
                <a:latin typeface="Arial"/>
                <a:ea typeface="Arial"/>
                <a:cs typeface="Arial"/>
                <a:sym typeface="Arial"/>
              </a:rPr>
              <a:t>= 1 MHz</a:t>
            </a:r>
            <a:endParaRPr sz="1700">
              <a:solidFill>
                <a:srgbClr val="000000"/>
              </a:solidFill>
              <a:latin typeface="Arial"/>
              <a:ea typeface="Arial"/>
              <a:cs typeface="Arial"/>
              <a:sym typeface="Arial"/>
            </a:endParaRPr>
          </a:p>
          <a:p>
            <a:pPr marL="0" lvl="0" indent="0" algn="l" rtl="0">
              <a:spcBef>
                <a:spcPts val="0"/>
              </a:spcBef>
              <a:spcAft>
                <a:spcPts val="0"/>
              </a:spcAft>
              <a:buNone/>
            </a:pPr>
            <a:r>
              <a:rPr lang="en" sz="1700">
                <a:solidFill>
                  <a:srgbClr val="000000"/>
                </a:solidFill>
                <a:latin typeface="Arial"/>
                <a:ea typeface="Arial"/>
                <a:cs typeface="Arial"/>
                <a:sym typeface="Arial"/>
              </a:rPr>
              <a:t>Prescaler = Its Frequency divider.</a:t>
            </a:r>
            <a:endParaRPr sz="1700">
              <a:solidFill>
                <a:srgbClr val="000000"/>
              </a:solidFill>
              <a:latin typeface="Arial"/>
              <a:ea typeface="Arial"/>
              <a:cs typeface="Arial"/>
              <a:sym typeface="Arial"/>
            </a:endParaRPr>
          </a:p>
          <a:p>
            <a:pPr marL="0" lvl="0" indent="0" algn="l" rtl="0">
              <a:spcBef>
                <a:spcPts val="0"/>
              </a:spcBef>
              <a:spcAft>
                <a:spcPts val="0"/>
              </a:spcAft>
              <a:buNone/>
            </a:pPr>
            <a:endParaRPr sz="1700">
              <a:solidFill>
                <a:srgbClr val="000000"/>
              </a:solidFill>
              <a:latin typeface="Arial"/>
              <a:ea typeface="Arial"/>
              <a:cs typeface="Arial"/>
              <a:sym typeface="Arial"/>
            </a:endParaRPr>
          </a:p>
          <a:p>
            <a:pPr marL="0" lvl="0" indent="0" algn="l" rtl="0">
              <a:spcBef>
                <a:spcPts val="0"/>
              </a:spcBef>
              <a:spcAft>
                <a:spcPts val="0"/>
              </a:spcAft>
              <a:buNone/>
            </a:pPr>
            <a:r>
              <a:rPr lang="en" sz="1700">
                <a:solidFill>
                  <a:srgbClr val="000000"/>
                </a:solidFill>
                <a:latin typeface="Arial"/>
                <a:ea typeface="Arial"/>
                <a:cs typeface="Arial"/>
                <a:sym typeface="Arial"/>
              </a:rPr>
              <a:t>F = 1MHz / 256 </a:t>
            </a:r>
            <a:endParaRPr sz="1700">
              <a:solidFill>
                <a:srgbClr val="000000"/>
              </a:solidFill>
              <a:latin typeface="Arial"/>
              <a:ea typeface="Arial"/>
              <a:cs typeface="Arial"/>
              <a:sym typeface="Arial"/>
            </a:endParaRPr>
          </a:p>
          <a:p>
            <a:pPr marL="0" lvl="0" indent="0" algn="l" rtl="0">
              <a:spcBef>
                <a:spcPts val="0"/>
              </a:spcBef>
              <a:spcAft>
                <a:spcPts val="0"/>
              </a:spcAft>
              <a:buNone/>
            </a:pPr>
            <a:r>
              <a:rPr lang="en" sz="1700">
                <a:solidFill>
                  <a:srgbClr val="000000"/>
                </a:solidFill>
                <a:latin typeface="Arial"/>
                <a:ea typeface="Arial"/>
                <a:cs typeface="Arial"/>
                <a:sym typeface="Arial"/>
              </a:rPr>
              <a:t>   = 0.0039MHz</a:t>
            </a:r>
            <a:endParaRPr sz="1700">
              <a:solidFill>
                <a:srgbClr val="000000"/>
              </a:solidFill>
              <a:latin typeface="Arial"/>
              <a:ea typeface="Arial"/>
              <a:cs typeface="Arial"/>
              <a:sym typeface="Arial"/>
            </a:endParaRPr>
          </a:p>
          <a:p>
            <a:pPr marL="0" lvl="0" indent="0" algn="l" rtl="0">
              <a:spcBef>
                <a:spcPts val="0"/>
              </a:spcBef>
              <a:spcAft>
                <a:spcPts val="0"/>
              </a:spcAft>
              <a:buNone/>
            </a:pPr>
            <a:endParaRPr sz="1700">
              <a:solidFill>
                <a:srgbClr val="000000"/>
              </a:solidFill>
              <a:latin typeface="Arial"/>
              <a:ea typeface="Arial"/>
              <a:cs typeface="Arial"/>
              <a:sym typeface="Arial"/>
            </a:endParaRPr>
          </a:p>
          <a:p>
            <a:pPr marL="0" lvl="0" indent="0" algn="l" rtl="0">
              <a:spcBef>
                <a:spcPts val="0"/>
              </a:spcBef>
              <a:spcAft>
                <a:spcPts val="0"/>
              </a:spcAft>
              <a:buNone/>
            </a:pPr>
            <a:r>
              <a:rPr lang="en" sz="1700">
                <a:solidFill>
                  <a:srgbClr val="000000"/>
                </a:solidFill>
                <a:latin typeface="Arial"/>
                <a:ea typeface="Arial"/>
                <a:cs typeface="Arial"/>
                <a:sym typeface="Arial"/>
              </a:rPr>
              <a:t>Ttimer = 1 / 0.0039MHz = 256.41 us.</a:t>
            </a:r>
            <a:endParaRPr/>
          </a:p>
        </p:txBody>
      </p:sp>
      <p:sp>
        <p:nvSpPr>
          <p:cNvPr id="342" name="Google Shape;342;p56"/>
          <p:cNvSpPr txBox="1">
            <a:spLocks noGrp="1"/>
          </p:cNvSpPr>
          <p:nvPr>
            <p:ph type="body" idx="2"/>
          </p:nvPr>
        </p:nvSpPr>
        <p:spPr>
          <a:xfrm>
            <a:off x="4719000" y="1206750"/>
            <a:ext cx="4231800" cy="336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000000"/>
                </a:solidFill>
                <a:latin typeface="Arial"/>
                <a:ea typeface="Arial"/>
                <a:cs typeface="Arial"/>
                <a:sym typeface="Arial"/>
              </a:rPr>
              <a:t>Delay = Max. Count - Desired value / Ttimer   </a:t>
            </a:r>
            <a:endParaRPr sz="1600" dirty="0">
              <a:solidFill>
                <a:srgbClr val="000000"/>
              </a:solidFill>
              <a:latin typeface="Arial"/>
              <a:ea typeface="Arial"/>
              <a:cs typeface="Arial"/>
              <a:sym typeface="Arial"/>
            </a:endParaRPr>
          </a:p>
          <a:p>
            <a:pPr marL="0" lvl="0" indent="0" algn="l" rtl="0">
              <a:spcBef>
                <a:spcPts val="0"/>
              </a:spcBef>
              <a:spcAft>
                <a:spcPts val="0"/>
              </a:spcAft>
              <a:buNone/>
            </a:pPr>
            <a:r>
              <a:rPr lang="en" sz="1600" dirty="0">
                <a:solidFill>
                  <a:srgbClr val="000000"/>
                </a:solidFill>
                <a:latin typeface="Arial"/>
                <a:ea typeface="Arial"/>
                <a:cs typeface="Arial"/>
                <a:sym typeface="Arial"/>
              </a:rPr>
              <a:t>	= 65535 - 20 ms / 256us</a:t>
            </a:r>
            <a:endParaRPr sz="1600" dirty="0">
              <a:solidFill>
                <a:srgbClr val="000000"/>
              </a:solidFill>
              <a:latin typeface="Arial"/>
              <a:ea typeface="Arial"/>
              <a:cs typeface="Arial"/>
              <a:sym typeface="Arial"/>
            </a:endParaRPr>
          </a:p>
          <a:p>
            <a:pPr marL="0" lvl="0" indent="0" algn="l" rtl="0">
              <a:spcBef>
                <a:spcPts val="0"/>
              </a:spcBef>
              <a:spcAft>
                <a:spcPts val="0"/>
              </a:spcAft>
              <a:buNone/>
            </a:pPr>
            <a:r>
              <a:rPr lang="en" sz="1600" dirty="0">
                <a:solidFill>
                  <a:srgbClr val="000000"/>
                </a:solidFill>
                <a:latin typeface="Arial"/>
                <a:ea typeface="Arial"/>
                <a:cs typeface="Arial"/>
                <a:sym typeface="Arial"/>
              </a:rPr>
              <a:t>	= 65535 - 20 X 10^(-3) / 256 X 10 (-6)</a:t>
            </a:r>
            <a:endParaRPr sz="1600" dirty="0">
              <a:solidFill>
                <a:srgbClr val="000000"/>
              </a:solidFill>
              <a:latin typeface="Arial"/>
              <a:ea typeface="Arial"/>
              <a:cs typeface="Arial"/>
              <a:sym typeface="Arial"/>
            </a:endParaRPr>
          </a:p>
          <a:p>
            <a:pPr marL="0" lvl="0" indent="0" algn="l" rtl="0">
              <a:spcBef>
                <a:spcPts val="0"/>
              </a:spcBef>
              <a:spcAft>
                <a:spcPts val="0"/>
              </a:spcAft>
              <a:buNone/>
            </a:pPr>
            <a:r>
              <a:rPr lang="en" sz="1600" dirty="0">
                <a:solidFill>
                  <a:srgbClr val="000000"/>
                </a:solidFill>
                <a:latin typeface="Arial"/>
                <a:ea typeface="Arial"/>
                <a:cs typeface="Arial"/>
                <a:sym typeface="Arial"/>
              </a:rPr>
              <a:t>	= 65535 - 0.0781 X 10^3</a:t>
            </a:r>
            <a:endParaRPr sz="1600" dirty="0">
              <a:solidFill>
                <a:srgbClr val="000000"/>
              </a:solidFill>
              <a:latin typeface="Arial"/>
              <a:ea typeface="Arial"/>
              <a:cs typeface="Arial"/>
              <a:sym typeface="Arial"/>
            </a:endParaRPr>
          </a:p>
          <a:p>
            <a:pPr marL="0" lvl="0" indent="0" algn="l" rtl="0">
              <a:spcBef>
                <a:spcPts val="0"/>
              </a:spcBef>
              <a:spcAft>
                <a:spcPts val="0"/>
              </a:spcAft>
              <a:buNone/>
            </a:pPr>
            <a:r>
              <a:rPr lang="en" sz="1600" dirty="0">
                <a:solidFill>
                  <a:srgbClr val="000000"/>
                </a:solidFill>
                <a:latin typeface="Arial"/>
                <a:ea typeface="Arial"/>
                <a:cs typeface="Arial"/>
                <a:sym typeface="Arial"/>
              </a:rPr>
              <a:t>	= 65535  - 78.12</a:t>
            </a:r>
            <a:endParaRPr sz="1600" dirty="0">
              <a:solidFill>
                <a:srgbClr val="000000"/>
              </a:solidFill>
              <a:latin typeface="Arial"/>
              <a:ea typeface="Arial"/>
              <a:cs typeface="Arial"/>
              <a:sym typeface="Arial"/>
            </a:endParaRPr>
          </a:p>
          <a:p>
            <a:pPr marL="0" lvl="0" indent="0" algn="l" rtl="0">
              <a:spcBef>
                <a:spcPts val="0"/>
              </a:spcBef>
              <a:spcAft>
                <a:spcPts val="0"/>
              </a:spcAft>
              <a:buNone/>
            </a:pPr>
            <a:r>
              <a:rPr lang="en" sz="1600" dirty="0">
                <a:solidFill>
                  <a:srgbClr val="000000"/>
                </a:solidFill>
                <a:latin typeface="Arial"/>
                <a:ea typeface="Arial"/>
                <a:cs typeface="Arial"/>
                <a:sym typeface="Arial"/>
              </a:rPr>
              <a:t>Delay 	= 65456</a:t>
            </a:r>
            <a:endParaRPr sz="1600" dirty="0">
              <a:solidFill>
                <a:srgbClr val="000000"/>
              </a:solidFill>
              <a:latin typeface="Arial"/>
              <a:ea typeface="Arial"/>
              <a:cs typeface="Arial"/>
              <a:sym typeface="Arial"/>
            </a:endParaRPr>
          </a:p>
          <a:p>
            <a:pPr marL="0" lvl="0" indent="0" algn="l" rtl="0">
              <a:spcBef>
                <a:spcPts val="0"/>
              </a:spcBef>
              <a:spcAft>
                <a:spcPts val="0"/>
              </a:spcAft>
              <a:buNone/>
            </a:pPr>
            <a:r>
              <a:rPr lang="en" sz="1600" dirty="0">
                <a:solidFill>
                  <a:srgbClr val="000000"/>
                </a:solidFill>
                <a:latin typeface="Arial"/>
                <a:ea typeface="Arial"/>
                <a:cs typeface="Arial"/>
                <a:sym typeface="Arial"/>
              </a:rPr>
              <a:t>Now, Convert Decimal into Hexa-decimal </a:t>
            </a:r>
            <a:endParaRPr sz="1600" dirty="0">
              <a:solidFill>
                <a:srgbClr val="000000"/>
              </a:solidFill>
              <a:latin typeface="Arial"/>
              <a:ea typeface="Arial"/>
              <a:cs typeface="Arial"/>
              <a:sym typeface="Arial"/>
            </a:endParaRPr>
          </a:p>
          <a:p>
            <a:pPr marL="0" lvl="0" indent="0" algn="l" rtl="0">
              <a:spcBef>
                <a:spcPts val="0"/>
              </a:spcBef>
              <a:spcAft>
                <a:spcPts val="0"/>
              </a:spcAft>
              <a:buNone/>
            </a:pPr>
            <a:r>
              <a:rPr lang="en" sz="1600" dirty="0">
                <a:solidFill>
                  <a:srgbClr val="000000"/>
                </a:solidFill>
                <a:latin typeface="Arial"/>
                <a:ea typeface="Arial"/>
                <a:cs typeface="Arial"/>
                <a:sym typeface="Arial"/>
              </a:rPr>
              <a:t>Delay 	= FFB0.</a:t>
            </a:r>
            <a:endParaRPr sz="1600" dirty="0">
              <a:solidFill>
                <a:srgbClr val="000000"/>
              </a:solidFill>
              <a:latin typeface="Arial"/>
              <a:ea typeface="Arial"/>
              <a:cs typeface="Arial"/>
              <a:sym typeface="Arial"/>
            </a:endParaRPr>
          </a:p>
          <a:p>
            <a:pPr marL="0" lvl="0" indent="0" algn="l" rtl="0">
              <a:spcBef>
                <a:spcPts val="0"/>
              </a:spcBef>
              <a:spcAft>
                <a:spcPts val="0"/>
              </a:spcAft>
              <a:buNone/>
            </a:pPr>
            <a:endParaRPr sz="1600" dirty="0">
              <a:solidFill>
                <a:srgbClr val="000000"/>
              </a:solidFill>
              <a:latin typeface="Arial"/>
              <a:ea typeface="Arial"/>
              <a:cs typeface="Arial"/>
              <a:sym typeface="Arial"/>
            </a:endParaRPr>
          </a:p>
          <a:p>
            <a:pPr marL="0" lvl="0" indent="0" algn="l" rtl="0">
              <a:spcBef>
                <a:spcPts val="0"/>
              </a:spcBef>
              <a:spcAft>
                <a:spcPts val="0"/>
              </a:spcAft>
              <a:buNone/>
            </a:pPr>
            <a:r>
              <a:rPr lang="en" sz="1600" dirty="0">
                <a:solidFill>
                  <a:srgbClr val="000000"/>
                </a:solidFill>
                <a:latin typeface="Arial"/>
                <a:ea typeface="Arial"/>
                <a:cs typeface="Arial"/>
                <a:sym typeface="Arial"/>
              </a:rPr>
              <a:t>TMR0H=0xFF</a:t>
            </a:r>
            <a:endParaRPr sz="1600" dirty="0">
              <a:solidFill>
                <a:srgbClr val="000000"/>
              </a:solidFill>
              <a:latin typeface="Arial"/>
              <a:ea typeface="Arial"/>
              <a:cs typeface="Arial"/>
              <a:sym typeface="Arial"/>
            </a:endParaRPr>
          </a:p>
          <a:p>
            <a:pPr marL="0" lvl="0" indent="0" algn="l" rtl="0">
              <a:spcBef>
                <a:spcPts val="0"/>
              </a:spcBef>
              <a:spcAft>
                <a:spcPts val="0"/>
              </a:spcAft>
              <a:buNone/>
            </a:pPr>
            <a:r>
              <a:rPr lang="en" sz="1600" dirty="0">
                <a:solidFill>
                  <a:srgbClr val="000000"/>
                </a:solidFill>
                <a:latin typeface="Arial"/>
                <a:ea typeface="Arial"/>
                <a:cs typeface="Arial"/>
                <a:sym typeface="Arial"/>
              </a:rPr>
              <a:t>TMR0L=0xB0.</a:t>
            </a:r>
            <a:endParaRPr sz="1600" dirty="0"/>
          </a:p>
        </p:txBody>
      </p:sp>
      <p:pic>
        <p:nvPicPr>
          <p:cNvPr id="343" name="Google Shape;343;p56"/>
          <p:cNvPicPr preferRelativeResize="0"/>
          <p:nvPr/>
        </p:nvPicPr>
        <p:blipFill>
          <a:blip r:embed="rId3">
            <a:alphaModFix/>
          </a:blip>
          <a:stretch>
            <a:fillRect/>
          </a:stretch>
        </p:blipFill>
        <p:spPr>
          <a:xfrm>
            <a:off x="1563225" y="4448250"/>
            <a:ext cx="5105400" cy="5810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5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ctr" rtl="0">
              <a:lnSpc>
                <a:spcPct val="81521"/>
              </a:lnSpc>
              <a:spcBef>
                <a:spcPts val="1500"/>
              </a:spcBef>
              <a:spcAft>
                <a:spcPts val="800"/>
              </a:spcAft>
              <a:buNone/>
            </a:pPr>
            <a:r>
              <a:rPr lang="en" sz="2800" b="1" i="1">
                <a:solidFill>
                  <a:srgbClr val="333333"/>
                </a:solidFill>
              </a:rPr>
              <a:t>Programming steps for delay function:</a:t>
            </a:r>
            <a:endParaRPr sz="3200" b="1" i="1"/>
          </a:p>
        </p:txBody>
      </p:sp>
      <p:sp>
        <p:nvSpPr>
          <p:cNvPr id="349" name="Google Shape;349;p57"/>
          <p:cNvSpPr txBox="1">
            <a:spLocks noGrp="1"/>
          </p:cNvSpPr>
          <p:nvPr>
            <p:ph type="body" idx="1"/>
          </p:nvPr>
        </p:nvSpPr>
        <p:spPr>
          <a:xfrm>
            <a:off x="311700" y="1417800"/>
            <a:ext cx="8520600" cy="34359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000000"/>
              </a:buClr>
              <a:buSzPts val="1800"/>
              <a:buFont typeface="Roboto"/>
              <a:buAutoNum type="arabicPeriod"/>
            </a:pPr>
            <a:r>
              <a:rPr lang="en">
                <a:solidFill>
                  <a:srgbClr val="000000"/>
                </a:solidFill>
                <a:latin typeface="Roboto"/>
                <a:ea typeface="Roboto"/>
                <a:cs typeface="Roboto"/>
                <a:sym typeface="Roboto"/>
              </a:rPr>
              <a:t>Load TXCON register value i.e.T0CON</a:t>
            </a:r>
            <a:endParaRPr>
              <a:solidFill>
                <a:srgbClr val="000000"/>
              </a:solidFill>
              <a:latin typeface="Roboto"/>
              <a:ea typeface="Roboto"/>
              <a:cs typeface="Roboto"/>
              <a:sym typeface="Roboto"/>
            </a:endParaRPr>
          </a:p>
          <a:p>
            <a:pPr marL="457200" lvl="0" indent="-342900" algn="l" rtl="0">
              <a:lnSpc>
                <a:spcPct val="150000"/>
              </a:lnSpc>
              <a:spcBef>
                <a:spcPts val="0"/>
              </a:spcBef>
              <a:spcAft>
                <a:spcPts val="0"/>
              </a:spcAft>
              <a:buClr>
                <a:srgbClr val="000000"/>
              </a:buClr>
              <a:buSzPts val="1800"/>
              <a:buFont typeface="Roboto"/>
              <a:buAutoNum type="arabicPeriod"/>
            </a:pPr>
            <a:r>
              <a:rPr lang="en">
                <a:solidFill>
                  <a:srgbClr val="000000"/>
                </a:solidFill>
                <a:latin typeface="Roboto"/>
                <a:ea typeface="Roboto"/>
                <a:cs typeface="Roboto"/>
                <a:sym typeface="Roboto"/>
              </a:rPr>
              <a:t>Load calculated TMRxH value i.e. here TMR0H  = 0x</a:t>
            </a:r>
            <a:endParaRPr>
              <a:solidFill>
                <a:srgbClr val="000000"/>
              </a:solidFill>
              <a:latin typeface="Roboto"/>
              <a:ea typeface="Roboto"/>
              <a:cs typeface="Roboto"/>
              <a:sym typeface="Roboto"/>
            </a:endParaRPr>
          </a:p>
          <a:p>
            <a:pPr marL="457200" lvl="0" indent="-342900" algn="l" rtl="0">
              <a:lnSpc>
                <a:spcPct val="150000"/>
              </a:lnSpc>
              <a:spcBef>
                <a:spcPts val="0"/>
              </a:spcBef>
              <a:spcAft>
                <a:spcPts val="0"/>
              </a:spcAft>
              <a:buClr>
                <a:srgbClr val="000000"/>
              </a:buClr>
              <a:buSzPts val="1800"/>
              <a:buFont typeface="Roboto"/>
              <a:buAutoNum type="arabicPeriod"/>
            </a:pPr>
            <a:r>
              <a:rPr lang="en">
                <a:solidFill>
                  <a:srgbClr val="000000"/>
                </a:solidFill>
                <a:latin typeface="Roboto"/>
                <a:ea typeface="Roboto"/>
                <a:cs typeface="Roboto"/>
                <a:sym typeface="Roboto"/>
              </a:rPr>
              <a:t>Load calculated TMRxL value i.e. here TMR0L = 0x.</a:t>
            </a:r>
            <a:endParaRPr>
              <a:solidFill>
                <a:srgbClr val="000000"/>
              </a:solidFill>
              <a:latin typeface="Roboto"/>
              <a:ea typeface="Roboto"/>
              <a:cs typeface="Roboto"/>
              <a:sym typeface="Roboto"/>
            </a:endParaRPr>
          </a:p>
          <a:p>
            <a:pPr marL="457200" lvl="0" indent="-342900" algn="l" rtl="0">
              <a:lnSpc>
                <a:spcPct val="150000"/>
              </a:lnSpc>
              <a:spcBef>
                <a:spcPts val="0"/>
              </a:spcBef>
              <a:spcAft>
                <a:spcPts val="0"/>
              </a:spcAft>
              <a:buClr>
                <a:srgbClr val="000000"/>
              </a:buClr>
              <a:buSzPts val="1800"/>
              <a:buFont typeface="Roboto"/>
              <a:buAutoNum type="arabicPeriod"/>
            </a:pPr>
            <a:r>
              <a:rPr lang="en">
                <a:solidFill>
                  <a:srgbClr val="000000"/>
                </a:solidFill>
                <a:latin typeface="Roboto"/>
                <a:ea typeface="Roboto"/>
                <a:cs typeface="Roboto"/>
                <a:sym typeface="Roboto"/>
              </a:rPr>
              <a:t>Start the timer by setting a TRx bit. i.e. here TMR0ON = 1.</a:t>
            </a:r>
            <a:endParaRPr>
              <a:solidFill>
                <a:srgbClr val="000000"/>
              </a:solidFill>
              <a:latin typeface="Roboto"/>
              <a:ea typeface="Roboto"/>
              <a:cs typeface="Roboto"/>
              <a:sym typeface="Roboto"/>
            </a:endParaRPr>
          </a:p>
          <a:p>
            <a:pPr marL="457200" lvl="0" indent="-342900" algn="l" rtl="0">
              <a:lnSpc>
                <a:spcPct val="150000"/>
              </a:lnSpc>
              <a:spcBef>
                <a:spcPts val="0"/>
              </a:spcBef>
              <a:spcAft>
                <a:spcPts val="0"/>
              </a:spcAft>
              <a:buClr>
                <a:srgbClr val="000000"/>
              </a:buClr>
              <a:buSzPts val="1800"/>
              <a:buFont typeface="Roboto"/>
              <a:buAutoNum type="arabicPeriod"/>
            </a:pPr>
            <a:r>
              <a:rPr lang="en">
                <a:solidFill>
                  <a:srgbClr val="000000"/>
                </a:solidFill>
                <a:latin typeface="Roboto"/>
                <a:ea typeface="Roboto"/>
                <a:cs typeface="Roboto"/>
                <a:sym typeface="Roboto"/>
              </a:rPr>
              <a:t>Poll TMR1IF flag till it does not get set.</a:t>
            </a:r>
            <a:endParaRPr>
              <a:solidFill>
                <a:srgbClr val="000000"/>
              </a:solidFill>
              <a:latin typeface="Roboto"/>
              <a:ea typeface="Roboto"/>
              <a:cs typeface="Roboto"/>
              <a:sym typeface="Roboto"/>
            </a:endParaRPr>
          </a:p>
          <a:p>
            <a:pPr marL="457200" lvl="0" indent="-342900" algn="l" rtl="0">
              <a:lnSpc>
                <a:spcPct val="150000"/>
              </a:lnSpc>
              <a:spcBef>
                <a:spcPts val="0"/>
              </a:spcBef>
              <a:spcAft>
                <a:spcPts val="0"/>
              </a:spcAft>
              <a:buClr>
                <a:srgbClr val="000000"/>
              </a:buClr>
              <a:buSzPts val="1800"/>
              <a:buFont typeface="Roboto"/>
              <a:buAutoNum type="arabicPeriod"/>
            </a:pPr>
            <a:r>
              <a:rPr lang="en">
                <a:solidFill>
                  <a:srgbClr val="000000"/>
                </a:solidFill>
                <a:latin typeface="Roboto"/>
                <a:ea typeface="Roboto"/>
                <a:cs typeface="Roboto"/>
                <a:sym typeface="Roboto"/>
              </a:rPr>
              <a:t>Stop the timer by clearing TMRxON bit. i.e. here TMR0ON = 0.</a:t>
            </a:r>
            <a:endParaRPr>
              <a:solidFill>
                <a:srgbClr val="000000"/>
              </a:solidFill>
              <a:latin typeface="Roboto"/>
              <a:ea typeface="Roboto"/>
              <a:cs typeface="Roboto"/>
              <a:sym typeface="Roboto"/>
            </a:endParaRPr>
          </a:p>
          <a:p>
            <a:pPr marL="457200" lvl="0" indent="-342900" algn="l" rtl="0">
              <a:lnSpc>
                <a:spcPct val="150000"/>
              </a:lnSpc>
              <a:spcBef>
                <a:spcPts val="0"/>
              </a:spcBef>
              <a:spcAft>
                <a:spcPts val="0"/>
              </a:spcAft>
              <a:buClr>
                <a:srgbClr val="000000"/>
              </a:buClr>
              <a:buSzPts val="1800"/>
              <a:buFont typeface="Roboto"/>
              <a:buAutoNum type="arabicPeriod"/>
            </a:pPr>
            <a:r>
              <a:rPr lang="en">
                <a:solidFill>
                  <a:srgbClr val="000000"/>
                </a:solidFill>
                <a:latin typeface="Roboto"/>
                <a:ea typeface="Roboto"/>
                <a:cs typeface="Roboto"/>
                <a:sym typeface="Roboto"/>
              </a:rPr>
              <a:t>Clear timer flag TMRxIF bit i.e. here TMR0IF = 0.</a:t>
            </a:r>
            <a:endParaRPr>
              <a:solidFill>
                <a:srgbClr val="000000"/>
              </a:solidFill>
              <a:latin typeface="Roboto"/>
              <a:ea typeface="Roboto"/>
              <a:cs typeface="Roboto"/>
              <a:sym typeface="Roboto"/>
            </a:endParaRPr>
          </a:p>
          <a:p>
            <a:pPr marL="457200" lvl="0" indent="-342900" algn="l" rtl="0">
              <a:lnSpc>
                <a:spcPct val="150000"/>
              </a:lnSpc>
              <a:spcBef>
                <a:spcPts val="0"/>
              </a:spcBef>
              <a:spcAft>
                <a:spcPts val="0"/>
              </a:spcAft>
              <a:buClr>
                <a:srgbClr val="000000"/>
              </a:buClr>
              <a:buSzPts val="1800"/>
              <a:buFont typeface="Roboto"/>
              <a:buAutoNum type="arabicPeriod"/>
            </a:pPr>
            <a:r>
              <a:rPr lang="en">
                <a:solidFill>
                  <a:srgbClr val="000000"/>
                </a:solidFill>
                <a:latin typeface="Roboto"/>
                <a:ea typeface="Roboto"/>
                <a:cs typeface="Roboto"/>
                <a:sym typeface="Roboto"/>
              </a:rPr>
              <a:t>Repeat from step </a:t>
            </a:r>
            <a:r>
              <a:rPr lang="en">
                <a:solidFill>
                  <a:srgbClr val="000000"/>
                </a:solidFill>
              </a:rPr>
              <a:t>2</a:t>
            </a:r>
            <a:r>
              <a:rPr lang="en">
                <a:solidFill>
                  <a:srgbClr val="000000"/>
                </a:solidFill>
                <a:latin typeface="Roboto"/>
                <a:ea typeface="Roboto"/>
                <a:cs typeface="Roboto"/>
                <a:sym typeface="Roboto"/>
              </a:rPr>
              <a:t> to 7 for the delay again.</a:t>
            </a:r>
            <a:endParaRPr sz="20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58"/>
          <p:cNvSpPr txBox="1">
            <a:spLocks noGrp="1"/>
          </p:cNvSpPr>
          <p:nvPr>
            <p:ph type="title"/>
          </p:nvPr>
        </p:nvSpPr>
        <p:spPr>
          <a:xfrm>
            <a:off x="311700" y="151500"/>
            <a:ext cx="8520600" cy="866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480" i="1"/>
              <a:t>TIMER 1:</a:t>
            </a:r>
            <a:endParaRPr sz="3480" i="1"/>
          </a:p>
        </p:txBody>
      </p:sp>
      <p:sp>
        <p:nvSpPr>
          <p:cNvPr id="355" name="Google Shape;355;p58"/>
          <p:cNvSpPr txBox="1">
            <a:spLocks noGrp="1"/>
          </p:cNvSpPr>
          <p:nvPr>
            <p:ph type="body" idx="1"/>
          </p:nvPr>
        </p:nvSpPr>
        <p:spPr>
          <a:xfrm>
            <a:off x="75450" y="1296600"/>
            <a:ext cx="4392600" cy="38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0000"/>
                </a:solidFill>
                <a:latin typeface="Arial"/>
                <a:ea typeface="Arial"/>
                <a:cs typeface="Arial"/>
                <a:sym typeface="Arial"/>
              </a:rPr>
              <a:t>Ftimer = Fosc / Machine cycle </a:t>
            </a:r>
            <a:endParaRPr sz="1800">
              <a:solidFill>
                <a:srgbClr val="000000"/>
              </a:solidFill>
              <a:latin typeface="Arial"/>
              <a:ea typeface="Arial"/>
              <a:cs typeface="Arial"/>
              <a:sym typeface="Arial"/>
            </a:endParaRPr>
          </a:p>
          <a:p>
            <a:pPr marL="0" lvl="0" indent="457200" algn="l" rtl="0">
              <a:spcBef>
                <a:spcPts val="0"/>
              </a:spcBef>
              <a:spcAft>
                <a:spcPts val="0"/>
              </a:spcAft>
              <a:buNone/>
            </a:pPr>
            <a:r>
              <a:rPr lang="en" sz="1800">
                <a:solidFill>
                  <a:srgbClr val="000000"/>
                </a:solidFill>
                <a:latin typeface="Arial"/>
                <a:ea typeface="Arial"/>
                <a:cs typeface="Arial"/>
                <a:sym typeface="Arial"/>
              </a:rPr>
              <a:t>= 4 MHz / 4</a:t>
            </a:r>
            <a:endParaRPr sz="1800">
              <a:solidFill>
                <a:srgbClr val="000000"/>
              </a:solidFill>
              <a:latin typeface="Arial"/>
              <a:ea typeface="Arial"/>
              <a:cs typeface="Arial"/>
              <a:sym typeface="Arial"/>
            </a:endParaRPr>
          </a:p>
          <a:p>
            <a:pPr marL="457200" lvl="0" indent="0" algn="l" rtl="0">
              <a:spcBef>
                <a:spcPts val="0"/>
              </a:spcBef>
              <a:spcAft>
                <a:spcPts val="0"/>
              </a:spcAft>
              <a:buNone/>
            </a:pPr>
            <a:r>
              <a:rPr lang="en" sz="1800">
                <a:solidFill>
                  <a:srgbClr val="000000"/>
                </a:solidFill>
                <a:latin typeface="Arial"/>
                <a:ea typeface="Arial"/>
                <a:cs typeface="Arial"/>
                <a:sym typeface="Arial"/>
              </a:rPr>
              <a:t>= 1 MHz</a:t>
            </a:r>
            <a:endParaRPr sz="1800">
              <a:solidFill>
                <a:srgbClr val="000000"/>
              </a:solidFill>
              <a:latin typeface="Arial"/>
              <a:ea typeface="Arial"/>
              <a:cs typeface="Arial"/>
              <a:sym typeface="Arial"/>
            </a:endParaRPr>
          </a:p>
          <a:p>
            <a:pPr marL="0" lvl="0" indent="0" algn="l" rtl="0">
              <a:spcBef>
                <a:spcPts val="0"/>
              </a:spcBef>
              <a:spcAft>
                <a:spcPts val="0"/>
              </a:spcAft>
              <a:buNone/>
            </a:pPr>
            <a:r>
              <a:rPr lang="en" sz="1800">
                <a:solidFill>
                  <a:srgbClr val="000000"/>
                </a:solidFill>
                <a:latin typeface="Arial"/>
                <a:ea typeface="Arial"/>
                <a:cs typeface="Arial"/>
                <a:sym typeface="Arial"/>
              </a:rPr>
              <a:t>Prescaler = Its Frequency divider.</a:t>
            </a:r>
            <a:endParaRPr sz="1800">
              <a:solidFill>
                <a:srgbClr val="000000"/>
              </a:solidFill>
              <a:latin typeface="Arial"/>
              <a:ea typeface="Arial"/>
              <a:cs typeface="Arial"/>
              <a:sym typeface="Arial"/>
            </a:endParaRPr>
          </a:p>
          <a:p>
            <a:pPr marL="0" lvl="0" indent="0" algn="l" rtl="0">
              <a:spcBef>
                <a:spcPts val="0"/>
              </a:spcBef>
              <a:spcAft>
                <a:spcPts val="0"/>
              </a:spcAft>
              <a:buNone/>
            </a:pPr>
            <a:endParaRPr sz="1800">
              <a:solidFill>
                <a:srgbClr val="000000"/>
              </a:solidFill>
              <a:latin typeface="Arial"/>
              <a:ea typeface="Arial"/>
              <a:cs typeface="Arial"/>
              <a:sym typeface="Arial"/>
            </a:endParaRPr>
          </a:p>
          <a:p>
            <a:pPr marL="0" lvl="0" indent="0" algn="l" rtl="0">
              <a:spcBef>
                <a:spcPts val="0"/>
              </a:spcBef>
              <a:spcAft>
                <a:spcPts val="0"/>
              </a:spcAft>
              <a:buNone/>
            </a:pPr>
            <a:r>
              <a:rPr lang="en" sz="1800">
                <a:solidFill>
                  <a:srgbClr val="000000"/>
                </a:solidFill>
                <a:latin typeface="Arial"/>
                <a:ea typeface="Arial"/>
                <a:cs typeface="Arial"/>
                <a:sym typeface="Arial"/>
              </a:rPr>
              <a:t>F = 1 MHz / 8 </a:t>
            </a:r>
            <a:endParaRPr sz="1800">
              <a:solidFill>
                <a:srgbClr val="000000"/>
              </a:solidFill>
              <a:latin typeface="Arial"/>
              <a:ea typeface="Arial"/>
              <a:cs typeface="Arial"/>
              <a:sym typeface="Arial"/>
            </a:endParaRPr>
          </a:p>
          <a:p>
            <a:pPr marL="0" lvl="0" indent="0" algn="l" rtl="0">
              <a:spcBef>
                <a:spcPts val="0"/>
              </a:spcBef>
              <a:spcAft>
                <a:spcPts val="0"/>
              </a:spcAft>
              <a:buNone/>
            </a:pPr>
            <a:r>
              <a:rPr lang="en" sz="1800">
                <a:solidFill>
                  <a:srgbClr val="000000"/>
                </a:solidFill>
                <a:latin typeface="Arial"/>
                <a:ea typeface="Arial"/>
                <a:cs typeface="Arial"/>
                <a:sym typeface="Arial"/>
              </a:rPr>
              <a:t>   = 0.125MHz</a:t>
            </a:r>
            <a:endParaRPr sz="1800">
              <a:solidFill>
                <a:srgbClr val="000000"/>
              </a:solidFill>
              <a:latin typeface="Arial"/>
              <a:ea typeface="Arial"/>
              <a:cs typeface="Arial"/>
              <a:sym typeface="Arial"/>
            </a:endParaRPr>
          </a:p>
          <a:p>
            <a:pPr marL="0" lvl="0" indent="0" algn="l" rtl="0">
              <a:spcBef>
                <a:spcPts val="0"/>
              </a:spcBef>
              <a:spcAft>
                <a:spcPts val="0"/>
              </a:spcAft>
              <a:buNone/>
            </a:pPr>
            <a:endParaRPr sz="1800">
              <a:solidFill>
                <a:srgbClr val="000000"/>
              </a:solidFill>
              <a:latin typeface="Arial"/>
              <a:ea typeface="Arial"/>
              <a:cs typeface="Arial"/>
              <a:sym typeface="Arial"/>
            </a:endParaRPr>
          </a:p>
          <a:p>
            <a:pPr marL="0" lvl="0" indent="0" algn="l" rtl="0">
              <a:spcBef>
                <a:spcPts val="0"/>
              </a:spcBef>
              <a:spcAft>
                <a:spcPts val="0"/>
              </a:spcAft>
              <a:buNone/>
            </a:pPr>
            <a:r>
              <a:rPr lang="en" sz="1800">
                <a:solidFill>
                  <a:srgbClr val="000000"/>
                </a:solidFill>
                <a:latin typeface="Arial"/>
                <a:ea typeface="Arial"/>
                <a:cs typeface="Arial"/>
                <a:sym typeface="Arial"/>
              </a:rPr>
              <a:t>Ttimer = 1 / 0.125 MHz = 8 us.</a:t>
            </a:r>
            <a:endParaRPr sz="2100"/>
          </a:p>
        </p:txBody>
      </p:sp>
      <p:sp>
        <p:nvSpPr>
          <p:cNvPr id="356" name="Google Shape;356;p58"/>
          <p:cNvSpPr txBox="1">
            <a:spLocks noGrp="1"/>
          </p:cNvSpPr>
          <p:nvPr>
            <p:ph type="body" idx="2"/>
          </p:nvPr>
        </p:nvSpPr>
        <p:spPr>
          <a:xfrm>
            <a:off x="4261600" y="1017600"/>
            <a:ext cx="4805700" cy="38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0000"/>
                </a:solidFill>
                <a:latin typeface="Arial"/>
                <a:ea typeface="Arial"/>
                <a:cs typeface="Arial"/>
                <a:sym typeface="Arial"/>
              </a:rPr>
              <a:t>Delay = Max. Count - Desired value / Ttimer   </a:t>
            </a:r>
            <a:endParaRPr sz="1800">
              <a:solidFill>
                <a:srgbClr val="000000"/>
              </a:solidFill>
              <a:latin typeface="Arial"/>
              <a:ea typeface="Arial"/>
              <a:cs typeface="Arial"/>
              <a:sym typeface="Arial"/>
            </a:endParaRPr>
          </a:p>
          <a:p>
            <a:pPr marL="0" lvl="0" indent="0" algn="l" rtl="0">
              <a:spcBef>
                <a:spcPts val="0"/>
              </a:spcBef>
              <a:spcAft>
                <a:spcPts val="0"/>
              </a:spcAft>
              <a:buNone/>
            </a:pPr>
            <a:r>
              <a:rPr lang="en" sz="1800">
                <a:solidFill>
                  <a:srgbClr val="000000"/>
                </a:solidFill>
                <a:latin typeface="Arial"/>
                <a:ea typeface="Arial"/>
                <a:cs typeface="Arial"/>
                <a:sym typeface="Arial"/>
              </a:rPr>
              <a:t>	= 65535 - 50 ms / 8 us</a:t>
            </a:r>
            <a:endParaRPr sz="1800">
              <a:solidFill>
                <a:srgbClr val="000000"/>
              </a:solidFill>
              <a:latin typeface="Arial"/>
              <a:ea typeface="Arial"/>
              <a:cs typeface="Arial"/>
              <a:sym typeface="Arial"/>
            </a:endParaRPr>
          </a:p>
          <a:p>
            <a:pPr marL="0" lvl="0" indent="0" algn="l" rtl="0">
              <a:spcBef>
                <a:spcPts val="0"/>
              </a:spcBef>
              <a:spcAft>
                <a:spcPts val="0"/>
              </a:spcAft>
              <a:buNone/>
            </a:pPr>
            <a:r>
              <a:rPr lang="en" sz="1800">
                <a:solidFill>
                  <a:srgbClr val="000000"/>
                </a:solidFill>
                <a:latin typeface="Arial"/>
                <a:ea typeface="Arial"/>
                <a:cs typeface="Arial"/>
                <a:sym typeface="Arial"/>
              </a:rPr>
              <a:t>	= 65535 - 50 X 10^(-3) / 8 X 10 (-6)</a:t>
            </a:r>
            <a:endParaRPr sz="1800">
              <a:solidFill>
                <a:srgbClr val="000000"/>
              </a:solidFill>
              <a:latin typeface="Arial"/>
              <a:ea typeface="Arial"/>
              <a:cs typeface="Arial"/>
              <a:sym typeface="Arial"/>
            </a:endParaRPr>
          </a:p>
          <a:p>
            <a:pPr marL="0" lvl="0" indent="0" algn="l" rtl="0">
              <a:spcBef>
                <a:spcPts val="0"/>
              </a:spcBef>
              <a:spcAft>
                <a:spcPts val="0"/>
              </a:spcAft>
              <a:buNone/>
            </a:pPr>
            <a:r>
              <a:rPr lang="en" sz="1800">
                <a:solidFill>
                  <a:srgbClr val="000000"/>
                </a:solidFill>
                <a:latin typeface="Arial"/>
                <a:ea typeface="Arial"/>
                <a:cs typeface="Arial"/>
                <a:sym typeface="Arial"/>
              </a:rPr>
              <a:t>	= 65535 -   6.25 X 10^3</a:t>
            </a:r>
            <a:endParaRPr sz="1800">
              <a:solidFill>
                <a:srgbClr val="000000"/>
              </a:solidFill>
              <a:latin typeface="Arial"/>
              <a:ea typeface="Arial"/>
              <a:cs typeface="Arial"/>
              <a:sym typeface="Arial"/>
            </a:endParaRPr>
          </a:p>
          <a:p>
            <a:pPr marL="0" lvl="0" indent="0" algn="l" rtl="0">
              <a:spcBef>
                <a:spcPts val="0"/>
              </a:spcBef>
              <a:spcAft>
                <a:spcPts val="0"/>
              </a:spcAft>
              <a:buNone/>
            </a:pPr>
            <a:r>
              <a:rPr lang="en" sz="1800">
                <a:solidFill>
                  <a:srgbClr val="000000"/>
                </a:solidFill>
                <a:latin typeface="Arial"/>
                <a:ea typeface="Arial"/>
                <a:cs typeface="Arial"/>
                <a:sym typeface="Arial"/>
              </a:rPr>
              <a:t>	= 65535  - 6250</a:t>
            </a:r>
            <a:endParaRPr sz="1800">
              <a:solidFill>
                <a:srgbClr val="000000"/>
              </a:solidFill>
              <a:latin typeface="Arial"/>
              <a:ea typeface="Arial"/>
              <a:cs typeface="Arial"/>
              <a:sym typeface="Arial"/>
            </a:endParaRPr>
          </a:p>
          <a:p>
            <a:pPr marL="0" lvl="0" indent="0" algn="l" rtl="0">
              <a:spcBef>
                <a:spcPts val="0"/>
              </a:spcBef>
              <a:spcAft>
                <a:spcPts val="0"/>
              </a:spcAft>
              <a:buNone/>
            </a:pPr>
            <a:r>
              <a:rPr lang="en" sz="1800">
                <a:solidFill>
                  <a:srgbClr val="000000"/>
                </a:solidFill>
                <a:latin typeface="Arial"/>
                <a:ea typeface="Arial"/>
                <a:cs typeface="Arial"/>
                <a:sym typeface="Arial"/>
              </a:rPr>
              <a:t>Delay 	= 59285</a:t>
            </a:r>
            <a:endParaRPr sz="1800">
              <a:solidFill>
                <a:srgbClr val="000000"/>
              </a:solidFill>
              <a:latin typeface="Arial"/>
              <a:ea typeface="Arial"/>
              <a:cs typeface="Arial"/>
              <a:sym typeface="Arial"/>
            </a:endParaRPr>
          </a:p>
          <a:p>
            <a:pPr marL="0" lvl="0" indent="0" algn="l" rtl="0">
              <a:spcBef>
                <a:spcPts val="0"/>
              </a:spcBef>
              <a:spcAft>
                <a:spcPts val="0"/>
              </a:spcAft>
              <a:buNone/>
            </a:pPr>
            <a:r>
              <a:rPr lang="en" sz="1800">
                <a:solidFill>
                  <a:srgbClr val="000000"/>
                </a:solidFill>
                <a:latin typeface="Arial"/>
                <a:ea typeface="Arial"/>
                <a:cs typeface="Arial"/>
                <a:sym typeface="Arial"/>
              </a:rPr>
              <a:t>Now, Convert Decimal into Hexadecimal </a:t>
            </a:r>
            <a:endParaRPr sz="1800">
              <a:solidFill>
                <a:srgbClr val="000000"/>
              </a:solidFill>
              <a:latin typeface="Arial"/>
              <a:ea typeface="Arial"/>
              <a:cs typeface="Arial"/>
              <a:sym typeface="Arial"/>
            </a:endParaRPr>
          </a:p>
          <a:p>
            <a:pPr marL="0" lvl="0" indent="0" algn="l" rtl="0">
              <a:spcBef>
                <a:spcPts val="0"/>
              </a:spcBef>
              <a:spcAft>
                <a:spcPts val="0"/>
              </a:spcAft>
              <a:buNone/>
            </a:pPr>
            <a:r>
              <a:rPr lang="en" sz="1800">
                <a:solidFill>
                  <a:srgbClr val="000000"/>
                </a:solidFill>
                <a:latin typeface="Arial"/>
                <a:ea typeface="Arial"/>
                <a:cs typeface="Arial"/>
                <a:sym typeface="Arial"/>
              </a:rPr>
              <a:t>Delay 	= E795.</a:t>
            </a:r>
            <a:endParaRPr sz="1800">
              <a:solidFill>
                <a:srgbClr val="000000"/>
              </a:solidFill>
              <a:latin typeface="Arial"/>
              <a:ea typeface="Arial"/>
              <a:cs typeface="Arial"/>
              <a:sym typeface="Arial"/>
            </a:endParaRPr>
          </a:p>
          <a:p>
            <a:pPr marL="0" lvl="0" indent="0" algn="l" rtl="0">
              <a:spcBef>
                <a:spcPts val="0"/>
              </a:spcBef>
              <a:spcAft>
                <a:spcPts val="0"/>
              </a:spcAft>
              <a:buNone/>
            </a:pPr>
            <a:endParaRPr sz="1800">
              <a:solidFill>
                <a:srgbClr val="000000"/>
              </a:solidFill>
              <a:latin typeface="Arial"/>
              <a:ea typeface="Arial"/>
              <a:cs typeface="Arial"/>
              <a:sym typeface="Arial"/>
            </a:endParaRPr>
          </a:p>
          <a:p>
            <a:pPr marL="0" lvl="0" indent="0" algn="l" rtl="0">
              <a:spcBef>
                <a:spcPts val="0"/>
              </a:spcBef>
              <a:spcAft>
                <a:spcPts val="0"/>
              </a:spcAft>
              <a:buNone/>
            </a:pPr>
            <a:r>
              <a:rPr lang="en" sz="1800">
                <a:solidFill>
                  <a:srgbClr val="000000"/>
                </a:solidFill>
                <a:latin typeface="Arial"/>
                <a:ea typeface="Arial"/>
                <a:cs typeface="Arial"/>
                <a:sym typeface="Arial"/>
              </a:rPr>
              <a:t>TMR0H=0xE7</a:t>
            </a:r>
            <a:endParaRPr sz="1800">
              <a:solidFill>
                <a:srgbClr val="000000"/>
              </a:solidFill>
              <a:latin typeface="Arial"/>
              <a:ea typeface="Arial"/>
              <a:cs typeface="Arial"/>
              <a:sym typeface="Arial"/>
            </a:endParaRPr>
          </a:p>
          <a:p>
            <a:pPr marL="0" lvl="0" indent="0" algn="l" rtl="0">
              <a:spcBef>
                <a:spcPts val="0"/>
              </a:spcBef>
              <a:spcAft>
                <a:spcPts val="0"/>
              </a:spcAft>
              <a:buNone/>
            </a:pPr>
            <a:r>
              <a:rPr lang="en" sz="1800">
                <a:solidFill>
                  <a:srgbClr val="000000"/>
                </a:solidFill>
                <a:latin typeface="Arial"/>
                <a:ea typeface="Arial"/>
                <a:cs typeface="Arial"/>
                <a:sym typeface="Arial"/>
              </a:rPr>
              <a:t>TMR0L=0x95.</a:t>
            </a:r>
            <a:endParaRPr sz="21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9"/>
          <p:cNvSpPr txBox="1">
            <a:spLocks noGrp="1"/>
          </p:cNvSpPr>
          <p:nvPr>
            <p:ph type="title"/>
          </p:nvPr>
        </p:nvSpPr>
        <p:spPr>
          <a:xfrm>
            <a:off x="311700" y="301125"/>
            <a:ext cx="8520600" cy="7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900" b="1" i="1"/>
              <a:t>					TIMER 2 Diagram:</a:t>
            </a:r>
            <a:endParaRPr sz="2900" b="1" i="1"/>
          </a:p>
        </p:txBody>
      </p:sp>
      <p:pic>
        <p:nvPicPr>
          <p:cNvPr id="362" name="Google Shape;362;p59"/>
          <p:cNvPicPr preferRelativeResize="0"/>
          <p:nvPr/>
        </p:nvPicPr>
        <p:blipFill>
          <a:blip r:embed="rId3">
            <a:alphaModFix/>
          </a:blip>
          <a:stretch>
            <a:fillRect/>
          </a:stretch>
        </p:blipFill>
        <p:spPr>
          <a:xfrm>
            <a:off x="743250" y="1389675"/>
            <a:ext cx="8089050" cy="35980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60"/>
          <p:cNvSpPr txBox="1">
            <a:spLocks noGrp="1"/>
          </p:cNvSpPr>
          <p:nvPr>
            <p:ph type="title"/>
          </p:nvPr>
        </p:nvSpPr>
        <p:spPr>
          <a:xfrm>
            <a:off x="311700" y="231575"/>
            <a:ext cx="8520600" cy="739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100" i="1">
                <a:latin typeface="Arial"/>
                <a:ea typeface="Arial"/>
                <a:cs typeface="Arial"/>
                <a:sym typeface="Arial"/>
              </a:rPr>
              <a:t>						</a:t>
            </a:r>
            <a:r>
              <a:rPr lang="en" sz="3400" b="1" i="1">
                <a:latin typeface="Arial"/>
                <a:ea typeface="Arial"/>
                <a:cs typeface="Arial"/>
                <a:sym typeface="Arial"/>
              </a:rPr>
              <a:t>TIMER 2:</a:t>
            </a:r>
            <a:endParaRPr sz="5300" b="1" i="1"/>
          </a:p>
        </p:txBody>
      </p:sp>
      <p:sp>
        <p:nvSpPr>
          <p:cNvPr id="368" name="Google Shape;368;p60"/>
          <p:cNvSpPr txBox="1">
            <a:spLocks noGrp="1"/>
          </p:cNvSpPr>
          <p:nvPr>
            <p:ph type="body" idx="1"/>
          </p:nvPr>
        </p:nvSpPr>
        <p:spPr>
          <a:xfrm>
            <a:off x="94225" y="1183975"/>
            <a:ext cx="4261200" cy="37920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770"/>
              <a:buNone/>
            </a:pPr>
            <a:r>
              <a:rPr lang="en" sz="1670">
                <a:solidFill>
                  <a:srgbClr val="000000"/>
                </a:solidFill>
                <a:latin typeface="Arial"/>
                <a:ea typeface="Arial"/>
                <a:cs typeface="Arial"/>
                <a:sym typeface="Arial"/>
              </a:rPr>
              <a:t>The TMR2 and PR2 compare its value. TMR2 has 00h but its increment by 1 per clock cycle, PR2 has 20h.</a:t>
            </a:r>
            <a:endParaRPr sz="1670">
              <a:solidFill>
                <a:srgbClr val="000000"/>
              </a:solidFill>
              <a:latin typeface="Arial"/>
              <a:ea typeface="Arial"/>
              <a:cs typeface="Arial"/>
              <a:sym typeface="Arial"/>
            </a:endParaRPr>
          </a:p>
          <a:p>
            <a:pPr marL="0" lvl="0" indent="0" algn="l" rtl="0">
              <a:lnSpc>
                <a:spcPct val="95000"/>
              </a:lnSpc>
              <a:spcBef>
                <a:spcPts val="0"/>
              </a:spcBef>
              <a:spcAft>
                <a:spcPts val="0"/>
              </a:spcAft>
              <a:buSzPts val="770"/>
              <a:buNone/>
            </a:pPr>
            <a:r>
              <a:rPr lang="en" sz="1670">
                <a:solidFill>
                  <a:srgbClr val="000000"/>
                </a:solidFill>
                <a:latin typeface="Arial"/>
                <a:ea typeface="Arial"/>
                <a:cs typeface="Arial"/>
                <a:sym typeface="Arial"/>
              </a:rPr>
              <a:t>&gt;&gt; Max. value should not be greater than 255.</a:t>
            </a:r>
            <a:endParaRPr sz="1670">
              <a:solidFill>
                <a:srgbClr val="000000"/>
              </a:solidFill>
              <a:latin typeface="Arial"/>
              <a:ea typeface="Arial"/>
              <a:cs typeface="Arial"/>
              <a:sym typeface="Arial"/>
            </a:endParaRPr>
          </a:p>
          <a:p>
            <a:pPr marL="0" lvl="0" indent="0" algn="l" rtl="0">
              <a:lnSpc>
                <a:spcPct val="95000"/>
              </a:lnSpc>
              <a:spcBef>
                <a:spcPts val="0"/>
              </a:spcBef>
              <a:spcAft>
                <a:spcPts val="0"/>
              </a:spcAft>
              <a:buSzPts val="770"/>
              <a:buNone/>
            </a:pPr>
            <a:endParaRPr sz="1670">
              <a:solidFill>
                <a:srgbClr val="000000"/>
              </a:solidFill>
              <a:latin typeface="Arial"/>
              <a:ea typeface="Arial"/>
              <a:cs typeface="Arial"/>
              <a:sym typeface="Arial"/>
            </a:endParaRPr>
          </a:p>
          <a:p>
            <a:pPr marL="0" lvl="0" indent="0" algn="l" rtl="0">
              <a:lnSpc>
                <a:spcPct val="95000"/>
              </a:lnSpc>
              <a:spcBef>
                <a:spcPts val="0"/>
              </a:spcBef>
              <a:spcAft>
                <a:spcPts val="0"/>
              </a:spcAft>
              <a:buSzPts val="770"/>
              <a:buNone/>
            </a:pPr>
            <a:r>
              <a:rPr lang="en" sz="1670">
                <a:solidFill>
                  <a:srgbClr val="000000"/>
                </a:solidFill>
                <a:latin typeface="Arial"/>
                <a:ea typeface="Arial"/>
                <a:cs typeface="Arial"/>
                <a:sym typeface="Arial"/>
              </a:rPr>
              <a:t>Ftimer = Fosc / Machine cycle </a:t>
            </a:r>
            <a:endParaRPr sz="1670">
              <a:solidFill>
                <a:srgbClr val="000000"/>
              </a:solidFill>
              <a:latin typeface="Arial"/>
              <a:ea typeface="Arial"/>
              <a:cs typeface="Arial"/>
              <a:sym typeface="Arial"/>
            </a:endParaRPr>
          </a:p>
          <a:p>
            <a:pPr marL="0" lvl="0" indent="457200" algn="l" rtl="0">
              <a:lnSpc>
                <a:spcPct val="95000"/>
              </a:lnSpc>
              <a:spcBef>
                <a:spcPts val="0"/>
              </a:spcBef>
              <a:spcAft>
                <a:spcPts val="0"/>
              </a:spcAft>
              <a:buSzPts val="770"/>
              <a:buNone/>
            </a:pPr>
            <a:r>
              <a:rPr lang="en" sz="1670">
                <a:solidFill>
                  <a:srgbClr val="000000"/>
                </a:solidFill>
                <a:latin typeface="Arial"/>
                <a:ea typeface="Arial"/>
                <a:cs typeface="Arial"/>
                <a:sym typeface="Arial"/>
              </a:rPr>
              <a:t>= 4 MHz / 4</a:t>
            </a:r>
            <a:endParaRPr sz="1670">
              <a:solidFill>
                <a:srgbClr val="000000"/>
              </a:solidFill>
              <a:latin typeface="Arial"/>
              <a:ea typeface="Arial"/>
              <a:cs typeface="Arial"/>
              <a:sym typeface="Arial"/>
            </a:endParaRPr>
          </a:p>
          <a:p>
            <a:pPr marL="457200" lvl="0" indent="0" algn="l" rtl="0">
              <a:lnSpc>
                <a:spcPct val="95000"/>
              </a:lnSpc>
              <a:spcBef>
                <a:spcPts val="0"/>
              </a:spcBef>
              <a:spcAft>
                <a:spcPts val="0"/>
              </a:spcAft>
              <a:buSzPts val="770"/>
              <a:buNone/>
            </a:pPr>
            <a:r>
              <a:rPr lang="en" sz="1670">
                <a:solidFill>
                  <a:srgbClr val="000000"/>
                </a:solidFill>
                <a:latin typeface="Arial"/>
                <a:ea typeface="Arial"/>
                <a:cs typeface="Arial"/>
                <a:sym typeface="Arial"/>
              </a:rPr>
              <a:t>= 1 MHz</a:t>
            </a:r>
            <a:endParaRPr sz="1670">
              <a:solidFill>
                <a:srgbClr val="000000"/>
              </a:solidFill>
              <a:latin typeface="Arial"/>
              <a:ea typeface="Arial"/>
              <a:cs typeface="Arial"/>
              <a:sym typeface="Arial"/>
            </a:endParaRPr>
          </a:p>
          <a:p>
            <a:pPr marL="457200" lvl="0" indent="0" algn="l" rtl="0">
              <a:lnSpc>
                <a:spcPct val="95000"/>
              </a:lnSpc>
              <a:spcBef>
                <a:spcPts val="0"/>
              </a:spcBef>
              <a:spcAft>
                <a:spcPts val="0"/>
              </a:spcAft>
              <a:buSzPts val="770"/>
              <a:buNone/>
            </a:pPr>
            <a:endParaRPr sz="1670">
              <a:solidFill>
                <a:srgbClr val="000000"/>
              </a:solidFill>
              <a:latin typeface="Arial"/>
              <a:ea typeface="Arial"/>
              <a:cs typeface="Arial"/>
              <a:sym typeface="Arial"/>
            </a:endParaRPr>
          </a:p>
          <a:p>
            <a:pPr marL="0" lvl="0" indent="0" algn="l" rtl="0">
              <a:lnSpc>
                <a:spcPct val="95000"/>
              </a:lnSpc>
              <a:spcBef>
                <a:spcPts val="0"/>
              </a:spcBef>
              <a:spcAft>
                <a:spcPts val="0"/>
              </a:spcAft>
              <a:buSzPts val="770"/>
              <a:buNone/>
            </a:pPr>
            <a:r>
              <a:rPr lang="en" sz="1670">
                <a:solidFill>
                  <a:srgbClr val="000000"/>
                </a:solidFill>
                <a:latin typeface="Arial"/>
                <a:ea typeface="Arial"/>
                <a:cs typeface="Arial"/>
                <a:sym typeface="Arial"/>
              </a:rPr>
              <a:t>Prescaler = Its Frequency divider. (16)</a:t>
            </a:r>
            <a:endParaRPr sz="1670">
              <a:solidFill>
                <a:srgbClr val="000000"/>
              </a:solidFill>
              <a:latin typeface="Arial"/>
              <a:ea typeface="Arial"/>
              <a:cs typeface="Arial"/>
              <a:sym typeface="Arial"/>
            </a:endParaRPr>
          </a:p>
          <a:p>
            <a:pPr marL="0" lvl="0" indent="0" algn="l" rtl="0">
              <a:lnSpc>
                <a:spcPct val="95000"/>
              </a:lnSpc>
              <a:spcBef>
                <a:spcPts val="0"/>
              </a:spcBef>
              <a:spcAft>
                <a:spcPts val="0"/>
              </a:spcAft>
              <a:buSzPts val="770"/>
              <a:buNone/>
            </a:pPr>
            <a:endParaRPr sz="1670">
              <a:solidFill>
                <a:srgbClr val="000000"/>
              </a:solidFill>
              <a:latin typeface="Arial"/>
              <a:ea typeface="Arial"/>
              <a:cs typeface="Arial"/>
              <a:sym typeface="Arial"/>
            </a:endParaRPr>
          </a:p>
          <a:p>
            <a:pPr marL="0" lvl="0" indent="457200" algn="l" rtl="0">
              <a:lnSpc>
                <a:spcPct val="95000"/>
              </a:lnSpc>
              <a:spcBef>
                <a:spcPts val="0"/>
              </a:spcBef>
              <a:spcAft>
                <a:spcPts val="0"/>
              </a:spcAft>
              <a:buSzPts val="770"/>
              <a:buNone/>
            </a:pPr>
            <a:r>
              <a:rPr lang="en" sz="1670">
                <a:solidFill>
                  <a:srgbClr val="000000"/>
                </a:solidFill>
                <a:latin typeface="Arial"/>
                <a:ea typeface="Arial"/>
                <a:cs typeface="Arial"/>
                <a:sym typeface="Arial"/>
              </a:rPr>
              <a:t>F = 1 MHz / 16</a:t>
            </a:r>
            <a:endParaRPr sz="1670">
              <a:solidFill>
                <a:srgbClr val="000000"/>
              </a:solidFill>
              <a:latin typeface="Arial"/>
              <a:ea typeface="Arial"/>
              <a:cs typeface="Arial"/>
              <a:sym typeface="Arial"/>
            </a:endParaRPr>
          </a:p>
          <a:p>
            <a:pPr marL="0" lvl="0" indent="0" algn="l" rtl="0">
              <a:lnSpc>
                <a:spcPct val="95000"/>
              </a:lnSpc>
              <a:spcBef>
                <a:spcPts val="0"/>
              </a:spcBef>
              <a:spcAft>
                <a:spcPts val="0"/>
              </a:spcAft>
              <a:buSzPts val="770"/>
              <a:buNone/>
            </a:pPr>
            <a:r>
              <a:rPr lang="en" sz="1670">
                <a:solidFill>
                  <a:srgbClr val="000000"/>
                </a:solidFill>
                <a:latin typeface="Arial"/>
                <a:ea typeface="Arial"/>
                <a:cs typeface="Arial"/>
                <a:sym typeface="Arial"/>
              </a:rPr>
              <a:t>   	   = 0.0625MHz</a:t>
            </a:r>
            <a:endParaRPr sz="1670">
              <a:solidFill>
                <a:srgbClr val="000000"/>
              </a:solidFill>
              <a:latin typeface="Arial"/>
              <a:ea typeface="Arial"/>
              <a:cs typeface="Arial"/>
              <a:sym typeface="Arial"/>
            </a:endParaRPr>
          </a:p>
          <a:p>
            <a:pPr marL="0" lvl="0" indent="0" algn="l" rtl="0">
              <a:lnSpc>
                <a:spcPct val="95000"/>
              </a:lnSpc>
              <a:spcBef>
                <a:spcPts val="0"/>
              </a:spcBef>
              <a:spcAft>
                <a:spcPts val="0"/>
              </a:spcAft>
              <a:buSzPts val="770"/>
              <a:buNone/>
            </a:pPr>
            <a:endParaRPr sz="2160"/>
          </a:p>
        </p:txBody>
      </p:sp>
      <p:sp>
        <p:nvSpPr>
          <p:cNvPr id="369" name="Google Shape;369;p60"/>
          <p:cNvSpPr txBox="1">
            <a:spLocks noGrp="1"/>
          </p:cNvSpPr>
          <p:nvPr>
            <p:ph type="body" idx="2"/>
          </p:nvPr>
        </p:nvSpPr>
        <p:spPr>
          <a:xfrm>
            <a:off x="4486850" y="1183950"/>
            <a:ext cx="4345500" cy="38526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Clr>
                <a:srgbClr val="000000"/>
              </a:buClr>
              <a:buSzPts val="770"/>
              <a:buFont typeface="Arial"/>
              <a:buNone/>
            </a:pPr>
            <a:r>
              <a:rPr lang="en" sz="1870">
                <a:solidFill>
                  <a:srgbClr val="000000"/>
                </a:solidFill>
                <a:latin typeface="Arial"/>
                <a:ea typeface="Arial"/>
                <a:cs typeface="Arial"/>
                <a:sym typeface="Arial"/>
              </a:rPr>
              <a:t>&gt;&gt; Now, select the postscaler (1)</a:t>
            </a:r>
            <a:endParaRPr sz="1870">
              <a:solidFill>
                <a:srgbClr val="000000"/>
              </a:solidFill>
              <a:latin typeface="Arial"/>
              <a:ea typeface="Arial"/>
              <a:cs typeface="Arial"/>
              <a:sym typeface="Arial"/>
            </a:endParaRPr>
          </a:p>
          <a:p>
            <a:pPr marL="0" lvl="0" indent="0" algn="l" rtl="0">
              <a:lnSpc>
                <a:spcPct val="95000"/>
              </a:lnSpc>
              <a:spcBef>
                <a:spcPts val="0"/>
              </a:spcBef>
              <a:spcAft>
                <a:spcPts val="0"/>
              </a:spcAft>
              <a:buClr>
                <a:srgbClr val="000000"/>
              </a:buClr>
              <a:buSzPts val="770"/>
              <a:buFont typeface="Arial"/>
              <a:buNone/>
            </a:pPr>
            <a:r>
              <a:rPr lang="en" sz="1870">
                <a:solidFill>
                  <a:srgbClr val="000000"/>
                </a:solidFill>
                <a:latin typeface="Arial"/>
                <a:ea typeface="Arial"/>
                <a:cs typeface="Arial"/>
                <a:sym typeface="Arial"/>
              </a:rPr>
              <a:t>F= 0.0625 / 1</a:t>
            </a:r>
            <a:endParaRPr sz="1870">
              <a:solidFill>
                <a:srgbClr val="000000"/>
              </a:solidFill>
              <a:latin typeface="Arial"/>
              <a:ea typeface="Arial"/>
              <a:cs typeface="Arial"/>
              <a:sym typeface="Arial"/>
            </a:endParaRPr>
          </a:p>
          <a:p>
            <a:pPr marL="0" lvl="0" indent="0" algn="l" rtl="0">
              <a:lnSpc>
                <a:spcPct val="95000"/>
              </a:lnSpc>
              <a:spcBef>
                <a:spcPts val="0"/>
              </a:spcBef>
              <a:spcAft>
                <a:spcPts val="0"/>
              </a:spcAft>
              <a:buClr>
                <a:srgbClr val="000000"/>
              </a:buClr>
              <a:buSzPts val="770"/>
              <a:buFont typeface="Arial"/>
              <a:buNone/>
            </a:pPr>
            <a:r>
              <a:rPr lang="en" sz="1870">
                <a:solidFill>
                  <a:srgbClr val="000000"/>
                </a:solidFill>
                <a:latin typeface="Arial"/>
                <a:ea typeface="Arial"/>
                <a:cs typeface="Arial"/>
                <a:sym typeface="Arial"/>
              </a:rPr>
              <a:t>  = 0.0625</a:t>
            </a:r>
            <a:endParaRPr sz="1870">
              <a:solidFill>
                <a:srgbClr val="000000"/>
              </a:solidFill>
              <a:latin typeface="Arial"/>
              <a:ea typeface="Arial"/>
              <a:cs typeface="Arial"/>
              <a:sym typeface="Arial"/>
            </a:endParaRPr>
          </a:p>
          <a:p>
            <a:pPr marL="0" lvl="0" indent="0" algn="l" rtl="0">
              <a:lnSpc>
                <a:spcPct val="95000"/>
              </a:lnSpc>
              <a:spcBef>
                <a:spcPts val="0"/>
              </a:spcBef>
              <a:spcAft>
                <a:spcPts val="0"/>
              </a:spcAft>
              <a:buClr>
                <a:srgbClr val="000000"/>
              </a:buClr>
              <a:buSzPts val="770"/>
              <a:buFont typeface="Arial"/>
              <a:buNone/>
            </a:pPr>
            <a:endParaRPr sz="1870">
              <a:solidFill>
                <a:srgbClr val="000000"/>
              </a:solidFill>
              <a:latin typeface="Arial"/>
              <a:ea typeface="Arial"/>
              <a:cs typeface="Arial"/>
              <a:sym typeface="Arial"/>
            </a:endParaRPr>
          </a:p>
          <a:p>
            <a:pPr marL="0" lvl="0" indent="0" algn="l" rtl="0">
              <a:lnSpc>
                <a:spcPct val="95000"/>
              </a:lnSpc>
              <a:spcBef>
                <a:spcPts val="0"/>
              </a:spcBef>
              <a:spcAft>
                <a:spcPts val="0"/>
              </a:spcAft>
              <a:buClr>
                <a:srgbClr val="000000"/>
              </a:buClr>
              <a:buSzPts val="770"/>
              <a:buFont typeface="Arial"/>
              <a:buNone/>
            </a:pPr>
            <a:r>
              <a:rPr lang="en" sz="1870">
                <a:solidFill>
                  <a:srgbClr val="000000"/>
                </a:solidFill>
                <a:latin typeface="Arial"/>
                <a:ea typeface="Arial"/>
                <a:cs typeface="Arial"/>
                <a:sym typeface="Arial"/>
              </a:rPr>
              <a:t>T timer = 1 /  F</a:t>
            </a:r>
            <a:endParaRPr sz="1870">
              <a:solidFill>
                <a:srgbClr val="000000"/>
              </a:solidFill>
              <a:latin typeface="Arial"/>
              <a:ea typeface="Arial"/>
              <a:cs typeface="Arial"/>
              <a:sym typeface="Arial"/>
            </a:endParaRPr>
          </a:p>
          <a:p>
            <a:pPr marL="0" lvl="0" indent="0" algn="l" rtl="0">
              <a:lnSpc>
                <a:spcPct val="95000"/>
              </a:lnSpc>
              <a:spcBef>
                <a:spcPts val="0"/>
              </a:spcBef>
              <a:spcAft>
                <a:spcPts val="0"/>
              </a:spcAft>
              <a:buClr>
                <a:srgbClr val="000000"/>
              </a:buClr>
              <a:buSzPts val="770"/>
              <a:buFont typeface="Arial"/>
              <a:buNone/>
            </a:pPr>
            <a:r>
              <a:rPr lang="en" sz="1870">
                <a:solidFill>
                  <a:srgbClr val="000000"/>
                </a:solidFill>
                <a:latin typeface="Arial"/>
                <a:ea typeface="Arial"/>
                <a:cs typeface="Arial"/>
                <a:sym typeface="Arial"/>
              </a:rPr>
              <a:t>	= 1 / 0.0625</a:t>
            </a:r>
            <a:endParaRPr sz="1870">
              <a:solidFill>
                <a:srgbClr val="000000"/>
              </a:solidFill>
              <a:latin typeface="Arial"/>
              <a:ea typeface="Arial"/>
              <a:cs typeface="Arial"/>
              <a:sym typeface="Arial"/>
            </a:endParaRPr>
          </a:p>
          <a:p>
            <a:pPr marL="0" lvl="0" indent="0" algn="l" rtl="0">
              <a:lnSpc>
                <a:spcPct val="95000"/>
              </a:lnSpc>
              <a:spcBef>
                <a:spcPts val="0"/>
              </a:spcBef>
              <a:spcAft>
                <a:spcPts val="0"/>
              </a:spcAft>
              <a:buClr>
                <a:srgbClr val="000000"/>
              </a:buClr>
              <a:buSzPts val="770"/>
              <a:buFont typeface="Arial"/>
              <a:buNone/>
            </a:pPr>
            <a:r>
              <a:rPr lang="en" sz="1870">
                <a:solidFill>
                  <a:srgbClr val="000000"/>
                </a:solidFill>
                <a:latin typeface="Arial"/>
                <a:ea typeface="Arial"/>
                <a:cs typeface="Arial"/>
                <a:sym typeface="Arial"/>
              </a:rPr>
              <a:t>	= 16 us.</a:t>
            </a:r>
            <a:endParaRPr sz="1870">
              <a:solidFill>
                <a:srgbClr val="000000"/>
              </a:solidFill>
              <a:latin typeface="Arial"/>
              <a:ea typeface="Arial"/>
              <a:cs typeface="Arial"/>
              <a:sym typeface="Arial"/>
            </a:endParaRPr>
          </a:p>
          <a:p>
            <a:pPr marL="0" lvl="0" indent="0" algn="l" rtl="0">
              <a:lnSpc>
                <a:spcPct val="95000"/>
              </a:lnSpc>
              <a:spcBef>
                <a:spcPts val="0"/>
              </a:spcBef>
              <a:spcAft>
                <a:spcPts val="0"/>
              </a:spcAft>
              <a:buClr>
                <a:srgbClr val="000000"/>
              </a:buClr>
              <a:buSzPts val="770"/>
              <a:buFont typeface="Arial"/>
              <a:buNone/>
            </a:pPr>
            <a:endParaRPr sz="1870">
              <a:solidFill>
                <a:srgbClr val="000000"/>
              </a:solidFill>
              <a:latin typeface="Arial"/>
              <a:ea typeface="Arial"/>
              <a:cs typeface="Arial"/>
              <a:sym typeface="Arial"/>
            </a:endParaRPr>
          </a:p>
          <a:p>
            <a:pPr marL="0" lvl="0" indent="0" algn="l" rtl="0">
              <a:lnSpc>
                <a:spcPct val="95000"/>
              </a:lnSpc>
              <a:spcBef>
                <a:spcPts val="0"/>
              </a:spcBef>
              <a:spcAft>
                <a:spcPts val="0"/>
              </a:spcAft>
              <a:buClr>
                <a:srgbClr val="000000"/>
              </a:buClr>
              <a:buSzPts val="770"/>
              <a:buFont typeface="Arial"/>
              <a:buNone/>
            </a:pPr>
            <a:r>
              <a:rPr lang="en" sz="1870">
                <a:solidFill>
                  <a:srgbClr val="000000"/>
                </a:solidFill>
                <a:latin typeface="Arial"/>
                <a:ea typeface="Arial"/>
                <a:cs typeface="Arial"/>
                <a:sym typeface="Arial"/>
              </a:rPr>
              <a:t>Delay = Desired time / Ttimer </a:t>
            </a:r>
            <a:endParaRPr sz="1870">
              <a:solidFill>
                <a:srgbClr val="000000"/>
              </a:solidFill>
              <a:latin typeface="Arial"/>
              <a:ea typeface="Arial"/>
              <a:cs typeface="Arial"/>
              <a:sym typeface="Arial"/>
            </a:endParaRPr>
          </a:p>
          <a:p>
            <a:pPr marL="0" lvl="0" indent="0" algn="l" rtl="0">
              <a:lnSpc>
                <a:spcPct val="95000"/>
              </a:lnSpc>
              <a:spcBef>
                <a:spcPts val="0"/>
              </a:spcBef>
              <a:spcAft>
                <a:spcPts val="0"/>
              </a:spcAft>
              <a:buClr>
                <a:srgbClr val="000000"/>
              </a:buClr>
              <a:buSzPts val="770"/>
              <a:buFont typeface="Arial"/>
              <a:buNone/>
            </a:pPr>
            <a:r>
              <a:rPr lang="en" sz="1870">
                <a:solidFill>
                  <a:srgbClr val="000000"/>
                </a:solidFill>
                <a:latin typeface="Arial"/>
                <a:ea typeface="Arial"/>
                <a:cs typeface="Arial"/>
                <a:sym typeface="Arial"/>
              </a:rPr>
              <a:t>	= 5ms / 16 us.</a:t>
            </a:r>
            <a:endParaRPr sz="1870">
              <a:solidFill>
                <a:srgbClr val="000000"/>
              </a:solidFill>
              <a:latin typeface="Arial"/>
              <a:ea typeface="Arial"/>
              <a:cs typeface="Arial"/>
              <a:sym typeface="Arial"/>
            </a:endParaRPr>
          </a:p>
          <a:p>
            <a:pPr marL="0" lvl="0" indent="0" algn="l" rtl="0">
              <a:lnSpc>
                <a:spcPct val="95000"/>
              </a:lnSpc>
              <a:spcBef>
                <a:spcPts val="0"/>
              </a:spcBef>
              <a:spcAft>
                <a:spcPts val="0"/>
              </a:spcAft>
              <a:buClr>
                <a:srgbClr val="000000"/>
              </a:buClr>
              <a:buSzPts val="770"/>
              <a:buFont typeface="Arial"/>
              <a:buNone/>
            </a:pPr>
            <a:r>
              <a:rPr lang="en" sz="1870">
                <a:solidFill>
                  <a:srgbClr val="000000"/>
                </a:solidFill>
                <a:latin typeface="Arial"/>
                <a:ea typeface="Arial"/>
                <a:cs typeface="Arial"/>
                <a:sym typeface="Arial"/>
              </a:rPr>
              <a:t>	= 0.3125</a:t>
            </a:r>
            <a:endParaRPr sz="1870">
              <a:solidFill>
                <a:srgbClr val="000000"/>
              </a:solidFill>
              <a:latin typeface="Arial"/>
              <a:ea typeface="Arial"/>
              <a:cs typeface="Arial"/>
              <a:sym typeface="Arial"/>
            </a:endParaRPr>
          </a:p>
          <a:p>
            <a:pPr marL="0" lvl="0" indent="0" algn="l" rtl="0">
              <a:lnSpc>
                <a:spcPct val="95000"/>
              </a:lnSpc>
              <a:spcBef>
                <a:spcPts val="0"/>
              </a:spcBef>
              <a:spcAft>
                <a:spcPts val="0"/>
              </a:spcAft>
              <a:buClr>
                <a:srgbClr val="000000"/>
              </a:buClr>
              <a:buSzPts val="770"/>
              <a:buFont typeface="Arial"/>
              <a:buNone/>
            </a:pPr>
            <a:r>
              <a:rPr lang="en" sz="1870">
                <a:solidFill>
                  <a:srgbClr val="000000"/>
                </a:solidFill>
                <a:latin typeface="Arial"/>
                <a:ea typeface="Arial"/>
                <a:cs typeface="Arial"/>
                <a:sym typeface="Arial"/>
              </a:rPr>
              <a:t>	=312.5 </a:t>
            </a:r>
            <a:endParaRPr sz="1870">
              <a:solidFill>
                <a:srgbClr val="000000"/>
              </a:solidFill>
              <a:latin typeface="Arial"/>
              <a:ea typeface="Arial"/>
              <a:cs typeface="Arial"/>
              <a:sym typeface="Arial"/>
            </a:endParaRPr>
          </a:p>
          <a:p>
            <a:pPr marL="0" lvl="0" indent="0" algn="l" rtl="0">
              <a:lnSpc>
                <a:spcPct val="95000"/>
              </a:lnSpc>
              <a:spcBef>
                <a:spcPts val="0"/>
              </a:spcBef>
              <a:spcAft>
                <a:spcPts val="0"/>
              </a:spcAft>
              <a:buClr>
                <a:srgbClr val="000000"/>
              </a:buClr>
              <a:buSzPts val="770"/>
              <a:buFont typeface="Arial"/>
              <a:buNone/>
            </a:pPr>
            <a:r>
              <a:rPr lang="en" sz="1870">
                <a:solidFill>
                  <a:srgbClr val="000000"/>
                </a:solidFill>
                <a:latin typeface="Arial"/>
                <a:ea typeface="Arial"/>
                <a:cs typeface="Arial"/>
                <a:sym typeface="Arial"/>
              </a:rPr>
              <a:t>255 &lt; 312 </a:t>
            </a:r>
            <a:endParaRPr sz="22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61"/>
          <p:cNvSpPr txBox="1">
            <a:spLocks noGrp="1"/>
          </p:cNvSpPr>
          <p:nvPr>
            <p:ph type="title"/>
          </p:nvPr>
        </p:nvSpPr>
        <p:spPr>
          <a:xfrm>
            <a:off x="311700" y="321150"/>
            <a:ext cx="8520600" cy="696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				</a:t>
            </a:r>
            <a:r>
              <a:rPr lang="en" b="1" i="1"/>
              <a:t>	INTERRUPT</a:t>
            </a:r>
            <a:endParaRPr b="1" i="1"/>
          </a:p>
        </p:txBody>
      </p:sp>
      <p:sp>
        <p:nvSpPr>
          <p:cNvPr id="375" name="Google Shape;375;p61"/>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900">
                <a:solidFill>
                  <a:srgbClr val="000000"/>
                </a:solidFill>
                <a:highlight>
                  <a:schemeClr val="lt1"/>
                </a:highlight>
              </a:rPr>
              <a:t>An interrupt is an event that occurs randomly in the flow of continuity. It is just like a call you have when you are busy with some work and depending upon call priority you decide whether to attend or neglect it.  </a:t>
            </a:r>
            <a:endParaRPr sz="18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6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ctr" rtl="0">
              <a:lnSpc>
                <a:spcPct val="110000"/>
              </a:lnSpc>
              <a:spcBef>
                <a:spcPts val="1500"/>
              </a:spcBef>
              <a:spcAft>
                <a:spcPts val="800"/>
              </a:spcAft>
              <a:buNone/>
            </a:pPr>
            <a:r>
              <a:rPr lang="en" sz="2700" b="1">
                <a:solidFill>
                  <a:srgbClr val="0E3D79"/>
                </a:solidFill>
                <a:highlight>
                  <a:srgbClr val="FFFFFF"/>
                </a:highlight>
                <a:latin typeface="Lato"/>
                <a:ea typeface="Lato"/>
                <a:cs typeface="Lato"/>
                <a:sym typeface="Lato"/>
              </a:rPr>
              <a:t>What is a PWM Signal?</a:t>
            </a:r>
            <a:endParaRPr sz="2700" b="1">
              <a:solidFill>
                <a:srgbClr val="0E3D79"/>
              </a:solidFill>
              <a:highlight>
                <a:srgbClr val="FFFFFF"/>
              </a:highlight>
              <a:latin typeface="Lato"/>
              <a:ea typeface="Lato"/>
              <a:cs typeface="Lato"/>
              <a:sym typeface="Lato"/>
            </a:endParaRPr>
          </a:p>
        </p:txBody>
      </p:sp>
      <p:sp>
        <p:nvSpPr>
          <p:cNvPr id="381" name="Google Shape;381;p62"/>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100">
                <a:solidFill>
                  <a:srgbClr val="121212"/>
                </a:solidFill>
                <a:highlight>
                  <a:srgbClr val="FFFFFF"/>
                </a:highlight>
                <a:latin typeface="Lato"/>
                <a:ea typeface="Lato"/>
                <a:cs typeface="Lato"/>
                <a:sym typeface="Lato"/>
              </a:rPr>
              <a:t>Pulse Width Modulation (PWM) is a digital signal which is most commonly used in control circuitry. This signal is set high (5v) and low (0v) in a predefined time and speed. The time during which the signal stays high is called the “on time” and the time during which the signal stays low is called the “off time”.</a:t>
            </a:r>
            <a:endParaRPr sz="2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889000" lvl="0" indent="-311150" algn="l" rtl="0">
              <a:lnSpc>
                <a:spcPct val="140000"/>
              </a:lnSpc>
              <a:spcBef>
                <a:spcPts val="0"/>
              </a:spcBef>
              <a:spcAft>
                <a:spcPts val="0"/>
              </a:spcAft>
              <a:buClr>
                <a:srgbClr val="000000"/>
              </a:buClr>
              <a:buSzPts val="1300"/>
              <a:buFont typeface="Nunito"/>
              <a:buChar char="●"/>
            </a:pPr>
            <a:r>
              <a:rPr lang="en" b="1">
                <a:solidFill>
                  <a:srgbClr val="000000"/>
                </a:solidFill>
                <a:latin typeface="Nunito"/>
                <a:ea typeface="Nunito"/>
                <a:cs typeface="Nunito"/>
                <a:sym typeface="Nunito"/>
              </a:rPr>
              <a:t>16-bit microcontroller </a:t>
            </a:r>
            <a:r>
              <a:rPr lang="en">
                <a:solidFill>
                  <a:srgbClr val="000000"/>
                </a:solidFill>
                <a:latin typeface="Nunito"/>
                <a:ea typeface="Nunito"/>
                <a:cs typeface="Nunito"/>
                <a:sym typeface="Nunito"/>
              </a:rPr>
              <a:t>− This type of microcontroller is used to perform arithmetic and logical operations where higher accuracy and performance is required. For example, Intel 8096 is a 16-bit microcontroller.</a:t>
            </a:r>
            <a:endParaRPr>
              <a:solidFill>
                <a:srgbClr val="000000"/>
              </a:solidFill>
              <a:latin typeface="Nunito"/>
              <a:ea typeface="Nunito"/>
              <a:cs typeface="Nunito"/>
              <a:sym typeface="Nunito"/>
            </a:endParaRPr>
          </a:p>
          <a:p>
            <a:pPr marL="889000" lvl="0" indent="-311150" algn="l" rtl="0">
              <a:lnSpc>
                <a:spcPct val="140000"/>
              </a:lnSpc>
              <a:spcBef>
                <a:spcPts val="0"/>
              </a:spcBef>
              <a:spcAft>
                <a:spcPts val="0"/>
              </a:spcAft>
              <a:buClr>
                <a:srgbClr val="000000"/>
              </a:buClr>
              <a:buSzPts val="1300"/>
              <a:buFont typeface="Nunito"/>
              <a:buChar char="●"/>
            </a:pPr>
            <a:r>
              <a:rPr lang="en" b="1">
                <a:solidFill>
                  <a:srgbClr val="000000"/>
                </a:solidFill>
                <a:latin typeface="Nunito"/>
                <a:ea typeface="Nunito"/>
                <a:cs typeface="Nunito"/>
                <a:sym typeface="Nunito"/>
              </a:rPr>
              <a:t>32-bit microcontroller</a:t>
            </a:r>
            <a:r>
              <a:rPr lang="en">
                <a:solidFill>
                  <a:srgbClr val="000000"/>
                </a:solidFill>
                <a:latin typeface="Nunito"/>
                <a:ea typeface="Nunito"/>
                <a:cs typeface="Nunito"/>
                <a:sym typeface="Nunito"/>
              </a:rPr>
              <a:t> − This type of microcontroller is generally used in automatically controlled appliances like automatic operational machines, medical appliances, etc.</a:t>
            </a:r>
            <a:endParaRPr sz="20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63"/>
          <p:cNvSpPr txBox="1">
            <a:spLocks noGrp="1"/>
          </p:cNvSpPr>
          <p:nvPr>
            <p:ph type="title"/>
          </p:nvPr>
        </p:nvSpPr>
        <p:spPr>
          <a:xfrm>
            <a:off x="311700" y="232225"/>
            <a:ext cx="8520600" cy="785700"/>
          </a:xfrm>
          <a:prstGeom prst="rect">
            <a:avLst/>
          </a:prstGeom>
        </p:spPr>
        <p:txBody>
          <a:bodyPr spcFirstLastPara="1" wrap="square" lIns="91425" tIns="91425" rIns="91425" bIns="91425" anchor="t" anchorCtr="0">
            <a:normAutofit fontScale="90000"/>
          </a:bodyPr>
          <a:lstStyle/>
          <a:p>
            <a:pPr marL="0" lvl="0" indent="0" algn="ctr" rtl="0">
              <a:lnSpc>
                <a:spcPct val="110000"/>
              </a:lnSpc>
              <a:spcBef>
                <a:spcPts val="1500"/>
              </a:spcBef>
              <a:spcAft>
                <a:spcPts val="800"/>
              </a:spcAft>
              <a:buNone/>
            </a:pPr>
            <a:r>
              <a:rPr lang="en" sz="2888" b="1" i="1">
                <a:solidFill>
                  <a:srgbClr val="0E3D79"/>
                </a:solidFill>
                <a:highlight>
                  <a:srgbClr val="FFFFFF"/>
                </a:highlight>
                <a:latin typeface="Lato"/>
                <a:ea typeface="Lato"/>
                <a:cs typeface="Lato"/>
                <a:sym typeface="Lato"/>
              </a:rPr>
              <a:t>PWM using PIC18f:</a:t>
            </a:r>
            <a:endParaRPr sz="4088" b="1" i="1"/>
          </a:p>
        </p:txBody>
      </p:sp>
      <p:sp>
        <p:nvSpPr>
          <p:cNvPr id="387" name="Google Shape;387;p63"/>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100">
                <a:solidFill>
                  <a:srgbClr val="121212"/>
                </a:solidFill>
                <a:highlight>
                  <a:srgbClr val="FFFFFF"/>
                </a:highlight>
                <a:latin typeface="Lato"/>
                <a:ea typeface="Lato"/>
                <a:cs typeface="Lato"/>
                <a:sym typeface="Lato"/>
              </a:rPr>
              <a:t>PWM signals can be generated in our PIC Microcontroller by using the </a:t>
            </a:r>
            <a:r>
              <a:rPr lang="en" sz="2100" b="1">
                <a:solidFill>
                  <a:srgbClr val="121212"/>
                </a:solidFill>
                <a:highlight>
                  <a:srgbClr val="FFFFFF"/>
                </a:highlight>
                <a:latin typeface="Lato"/>
                <a:ea typeface="Lato"/>
                <a:cs typeface="Lato"/>
                <a:sym typeface="Lato"/>
              </a:rPr>
              <a:t>CCP</a:t>
            </a:r>
            <a:r>
              <a:rPr lang="en" sz="2100">
                <a:solidFill>
                  <a:srgbClr val="121212"/>
                </a:solidFill>
                <a:highlight>
                  <a:srgbClr val="FFFFFF"/>
                </a:highlight>
                <a:latin typeface="Lato"/>
                <a:ea typeface="Lato"/>
                <a:cs typeface="Lato"/>
                <a:sym typeface="Lato"/>
              </a:rPr>
              <a:t> </a:t>
            </a:r>
            <a:r>
              <a:rPr lang="en" sz="2100" b="1">
                <a:solidFill>
                  <a:srgbClr val="121212"/>
                </a:solidFill>
                <a:highlight>
                  <a:srgbClr val="FFFFFF"/>
                </a:highlight>
                <a:latin typeface="Lato"/>
                <a:ea typeface="Lato"/>
                <a:cs typeface="Lato"/>
                <a:sym typeface="Lato"/>
              </a:rPr>
              <a:t>(Compare Capture PWM)</a:t>
            </a:r>
            <a:r>
              <a:rPr lang="en" sz="2100">
                <a:solidFill>
                  <a:srgbClr val="121212"/>
                </a:solidFill>
                <a:highlight>
                  <a:srgbClr val="FFFFFF"/>
                </a:highlight>
                <a:latin typeface="Lato"/>
                <a:ea typeface="Lato"/>
                <a:cs typeface="Lato"/>
                <a:sym typeface="Lato"/>
              </a:rPr>
              <a:t> module. The resolution of our PWM signal is 10-bit, that is for a value of 0  there will be a duty cycle of 0% and for a value of 1024 (2^10) there be a duty cycle of 100%. There are two CCP modules in our PIC MCU (CCP1 And CCP2), this means we can generate two PWM signals on two different pins.</a:t>
            </a:r>
            <a:endParaRPr sz="26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4"/>
          <p:cNvSpPr txBox="1">
            <a:spLocks noGrp="1"/>
          </p:cNvSpPr>
          <p:nvPr>
            <p:ph type="title"/>
          </p:nvPr>
        </p:nvSpPr>
        <p:spPr>
          <a:xfrm>
            <a:off x="311700" y="306325"/>
            <a:ext cx="8520600" cy="711600"/>
          </a:xfrm>
          <a:prstGeom prst="rect">
            <a:avLst/>
          </a:prstGeom>
        </p:spPr>
        <p:txBody>
          <a:bodyPr spcFirstLastPara="1" wrap="square" lIns="91425" tIns="91425" rIns="91425" bIns="91425" anchor="t" anchorCtr="0">
            <a:normAutofit fontScale="90000"/>
          </a:bodyPr>
          <a:lstStyle/>
          <a:p>
            <a:pPr marL="0" lvl="0" indent="0" algn="ctr" rtl="0">
              <a:lnSpc>
                <a:spcPct val="115000"/>
              </a:lnSpc>
              <a:spcBef>
                <a:spcPts val="0"/>
              </a:spcBef>
              <a:spcAft>
                <a:spcPts val="1500"/>
              </a:spcAft>
              <a:buNone/>
            </a:pPr>
            <a:r>
              <a:rPr lang="en" sz="2800" b="1" i="1">
                <a:solidFill>
                  <a:srgbClr val="121212"/>
                </a:solidFill>
                <a:highlight>
                  <a:srgbClr val="FFFFFF"/>
                </a:highlight>
                <a:latin typeface="Lato"/>
                <a:ea typeface="Lato"/>
                <a:cs typeface="Lato"/>
                <a:sym typeface="Lato"/>
              </a:rPr>
              <a:t>Duty cycle of the PWM:</a:t>
            </a:r>
            <a:endParaRPr sz="4500" b="1" i="1"/>
          </a:p>
        </p:txBody>
      </p:sp>
      <p:sp>
        <p:nvSpPr>
          <p:cNvPr id="393" name="Google Shape;393;p6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sz="1700">
                <a:solidFill>
                  <a:srgbClr val="121212"/>
                </a:solidFill>
                <a:highlight>
                  <a:srgbClr val="FFFFFF"/>
                </a:highlight>
                <a:latin typeface="Lato"/>
                <a:ea typeface="Lato"/>
                <a:cs typeface="Lato"/>
                <a:sym typeface="Lato"/>
              </a:rPr>
              <a:t>The percentage of time in which the PWM signal remains HIGH (on time) is called as duty cycle. If the signal is always ON it is in 100% duty cycle and if it is always off it is 0% duty cycle.</a:t>
            </a:r>
            <a:endParaRPr sz="1700">
              <a:solidFill>
                <a:srgbClr val="121212"/>
              </a:solidFill>
              <a:highlight>
                <a:srgbClr val="FFFFFF"/>
              </a:highlight>
              <a:latin typeface="Lato"/>
              <a:ea typeface="Lato"/>
              <a:cs typeface="Lato"/>
              <a:sym typeface="Lato"/>
            </a:endParaRPr>
          </a:p>
          <a:p>
            <a:pPr marL="0" lvl="0" indent="0" algn="just" rtl="0">
              <a:spcBef>
                <a:spcPts val="1500"/>
              </a:spcBef>
              <a:spcAft>
                <a:spcPts val="1500"/>
              </a:spcAft>
              <a:buNone/>
            </a:pPr>
            <a:r>
              <a:rPr lang="en" sz="1700">
                <a:solidFill>
                  <a:srgbClr val="121212"/>
                </a:solidFill>
                <a:highlight>
                  <a:srgbClr val="FFFFFF"/>
                </a:highlight>
                <a:latin typeface="Lato"/>
                <a:ea typeface="Lato"/>
                <a:cs typeface="Lato"/>
                <a:sym typeface="Lato"/>
              </a:rPr>
              <a:t>Duty Cycle =Turn ON time/ (Turn ON time + Turn OFF time)</a:t>
            </a:r>
            <a:endParaRPr sz="2200"/>
          </a:p>
        </p:txBody>
      </p:sp>
      <p:pic>
        <p:nvPicPr>
          <p:cNvPr id="394" name="Google Shape;394;p64"/>
          <p:cNvPicPr preferRelativeResize="0"/>
          <p:nvPr/>
        </p:nvPicPr>
        <p:blipFill>
          <a:blip r:embed="rId3">
            <a:alphaModFix/>
          </a:blip>
          <a:stretch>
            <a:fillRect/>
          </a:stretch>
        </p:blipFill>
        <p:spPr>
          <a:xfrm>
            <a:off x="2176450" y="3039900"/>
            <a:ext cx="4791075" cy="16573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65"/>
          <p:cNvSpPr txBox="1">
            <a:spLocks noGrp="1"/>
          </p:cNvSpPr>
          <p:nvPr>
            <p:ph type="body" idx="1"/>
          </p:nvPr>
        </p:nvSpPr>
        <p:spPr>
          <a:xfrm>
            <a:off x="244200" y="577975"/>
            <a:ext cx="4327800" cy="437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rgbClr val="333333"/>
                </a:solidFill>
                <a:highlight>
                  <a:srgbClr val="FFFFFF"/>
                </a:highlight>
                <a:latin typeface="Arial"/>
                <a:ea typeface="Arial"/>
                <a:cs typeface="Arial"/>
                <a:sym typeface="Arial"/>
              </a:rPr>
              <a:t>Ton:</a:t>
            </a:r>
            <a:r>
              <a:rPr lang="en" sz="1700">
                <a:solidFill>
                  <a:srgbClr val="333333"/>
                </a:solidFill>
                <a:highlight>
                  <a:srgbClr val="FFFFFF"/>
                </a:highlight>
                <a:latin typeface="Arial"/>
                <a:ea typeface="Arial"/>
                <a:cs typeface="Arial"/>
                <a:sym typeface="Arial"/>
              </a:rPr>
              <a:t> Time for which the signal is ON/HIGH.</a:t>
            </a:r>
            <a:br>
              <a:rPr lang="en" sz="1700">
                <a:solidFill>
                  <a:srgbClr val="333333"/>
                </a:solidFill>
                <a:highlight>
                  <a:srgbClr val="FFFFFF"/>
                </a:highlight>
                <a:latin typeface="Arial"/>
                <a:ea typeface="Arial"/>
                <a:cs typeface="Arial"/>
                <a:sym typeface="Arial"/>
              </a:rPr>
            </a:br>
            <a:r>
              <a:rPr lang="en" sz="1700" b="1">
                <a:solidFill>
                  <a:srgbClr val="333333"/>
                </a:solidFill>
                <a:highlight>
                  <a:srgbClr val="FFFFFF"/>
                </a:highlight>
                <a:latin typeface="Arial"/>
                <a:ea typeface="Arial"/>
                <a:cs typeface="Arial"/>
                <a:sym typeface="Arial"/>
              </a:rPr>
              <a:t>Toff:</a:t>
            </a:r>
            <a:r>
              <a:rPr lang="en" sz="1700">
                <a:solidFill>
                  <a:srgbClr val="333333"/>
                </a:solidFill>
                <a:highlight>
                  <a:srgbClr val="FFFFFF"/>
                </a:highlight>
                <a:latin typeface="Arial"/>
                <a:ea typeface="Arial"/>
                <a:cs typeface="Arial"/>
                <a:sym typeface="Arial"/>
              </a:rPr>
              <a:t> Time for which the signal is OFF/LOW.</a:t>
            </a:r>
            <a:br>
              <a:rPr lang="en" sz="1700">
                <a:solidFill>
                  <a:srgbClr val="333333"/>
                </a:solidFill>
                <a:highlight>
                  <a:srgbClr val="FFFFFF"/>
                </a:highlight>
                <a:latin typeface="Arial"/>
                <a:ea typeface="Arial"/>
                <a:cs typeface="Arial"/>
                <a:sym typeface="Arial"/>
              </a:rPr>
            </a:br>
            <a:r>
              <a:rPr lang="en" sz="1700" b="1">
                <a:solidFill>
                  <a:srgbClr val="333333"/>
                </a:solidFill>
                <a:highlight>
                  <a:srgbClr val="FFFFFF"/>
                </a:highlight>
                <a:latin typeface="Arial"/>
                <a:ea typeface="Arial"/>
                <a:cs typeface="Arial"/>
                <a:sym typeface="Arial"/>
              </a:rPr>
              <a:t>Period:</a:t>
            </a:r>
            <a:r>
              <a:rPr lang="en" sz="1700">
                <a:solidFill>
                  <a:srgbClr val="333333"/>
                </a:solidFill>
                <a:highlight>
                  <a:srgbClr val="FFFFFF"/>
                </a:highlight>
                <a:latin typeface="Arial"/>
                <a:ea typeface="Arial"/>
                <a:cs typeface="Arial"/>
                <a:sym typeface="Arial"/>
              </a:rPr>
              <a:t> The cycle time of the signal which is nothing but the sum of Ton and Toff period.</a:t>
            </a:r>
            <a:endParaRPr sz="1700">
              <a:solidFill>
                <a:srgbClr val="333333"/>
              </a:solidFill>
              <a:highlight>
                <a:srgbClr val="FFFFFF"/>
              </a:highlight>
              <a:latin typeface="Arial"/>
              <a:ea typeface="Arial"/>
              <a:cs typeface="Arial"/>
              <a:sym typeface="Arial"/>
            </a:endParaRPr>
          </a:p>
          <a:p>
            <a:pPr marL="0" lvl="0" indent="0" algn="l" rtl="0">
              <a:spcBef>
                <a:spcPts val="1100"/>
              </a:spcBef>
              <a:spcAft>
                <a:spcPts val="1100"/>
              </a:spcAft>
              <a:buNone/>
            </a:pPr>
            <a:r>
              <a:rPr lang="en" sz="1700">
                <a:solidFill>
                  <a:srgbClr val="333333"/>
                </a:solidFill>
                <a:highlight>
                  <a:srgbClr val="FFFFFF"/>
                </a:highlight>
                <a:latin typeface="Arial"/>
                <a:ea typeface="Arial"/>
                <a:cs typeface="Arial"/>
                <a:sym typeface="Arial"/>
              </a:rPr>
              <a:t/>
            </a:r>
            <a:br>
              <a:rPr lang="en" sz="1700">
                <a:solidFill>
                  <a:srgbClr val="333333"/>
                </a:solidFill>
                <a:highlight>
                  <a:srgbClr val="FFFFFF"/>
                </a:highlight>
                <a:latin typeface="Arial"/>
                <a:ea typeface="Arial"/>
                <a:cs typeface="Arial"/>
                <a:sym typeface="Arial"/>
              </a:rPr>
            </a:br>
            <a:r>
              <a:rPr lang="en" sz="1700">
                <a:solidFill>
                  <a:srgbClr val="333333"/>
                </a:solidFill>
                <a:highlight>
                  <a:srgbClr val="FFFFFF"/>
                </a:highlight>
                <a:latin typeface="Arial"/>
                <a:ea typeface="Arial"/>
                <a:cs typeface="Arial"/>
                <a:sym typeface="Arial"/>
              </a:rPr>
              <a:t>Period= Ton+Toff</a:t>
            </a:r>
            <a:br>
              <a:rPr lang="en" sz="1700">
                <a:solidFill>
                  <a:srgbClr val="333333"/>
                </a:solidFill>
                <a:highlight>
                  <a:srgbClr val="FFFFFF"/>
                </a:highlight>
                <a:latin typeface="Arial"/>
                <a:ea typeface="Arial"/>
                <a:cs typeface="Arial"/>
                <a:sym typeface="Arial"/>
              </a:rPr>
            </a:br>
            <a:r>
              <a:rPr lang="en" sz="1700">
                <a:solidFill>
                  <a:srgbClr val="333333"/>
                </a:solidFill>
                <a:highlight>
                  <a:srgbClr val="FFFFFF"/>
                </a:highlight>
                <a:latin typeface="Arial"/>
                <a:ea typeface="Arial"/>
                <a:cs typeface="Arial"/>
                <a:sym typeface="Arial"/>
              </a:rPr>
              <a:t>Freq of Pwm signal = 1/Period.</a:t>
            </a:r>
            <a:endParaRPr sz="1700">
              <a:solidFill>
                <a:srgbClr val="333333"/>
              </a:solidFill>
              <a:highlight>
                <a:srgbClr val="FFFFFF"/>
              </a:highlight>
              <a:latin typeface="Arial"/>
              <a:ea typeface="Arial"/>
              <a:cs typeface="Arial"/>
              <a:sym typeface="Arial"/>
            </a:endParaRPr>
          </a:p>
        </p:txBody>
      </p:sp>
      <p:sp>
        <p:nvSpPr>
          <p:cNvPr id="400" name="Google Shape;400;p65"/>
          <p:cNvSpPr txBox="1">
            <a:spLocks noGrp="1"/>
          </p:cNvSpPr>
          <p:nvPr>
            <p:ph type="body" idx="2"/>
          </p:nvPr>
        </p:nvSpPr>
        <p:spPr>
          <a:xfrm>
            <a:off x="4696650" y="461400"/>
            <a:ext cx="4211700" cy="4371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800">
                <a:solidFill>
                  <a:srgbClr val="333333"/>
                </a:solidFill>
                <a:highlight>
                  <a:srgbClr val="FFFFFF"/>
                </a:highlight>
                <a:latin typeface="Arial"/>
                <a:ea typeface="Arial"/>
                <a:cs typeface="Arial"/>
                <a:sym typeface="Arial"/>
              </a:rPr>
              <a:t>PIC uses TIMER2 for generating the PWM signals. Let's relate the above concepts with the PIC registers.</a:t>
            </a:r>
            <a:endParaRPr sz="1800">
              <a:solidFill>
                <a:srgbClr val="333333"/>
              </a:solidFill>
              <a:highlight>
                <a:srgbClr val="FFFFFF"/>
              </a:highlight>
              <a:latin typeface="Arial"/>
              <a:ea typeface="Arial"/>
              <a:cs typeface="Arial"/>
              <a:sym typeface="Arial"/>
            </a:endParaRPr>
          </a:p>
          <a:p>
            <a:pPr marL="0" lvl="0" indent="0" algn="l" rtl="0">
              <a:spcBef>
                <a:spcPts val="1200"/>
              </a:spcBef>
              <a:spcAft>
                <a:spcPts val="0"/>
              </a:spcAft>
              <a:buNone/>
            </a:pPr>
            <a:r>
              <a:rPr lang="en" sz="1800" b="1">
                <a:solidFill>
                  <a:srgbClr val="333333"/>
                </a:solidFill>
                <a:highlight>
                  <a:srgbClr val="FFFFFF"/>
                </a:highlight>
                <a:latin typeface="Arial"/>
                <a:ea typeface="Arial"/>
                <a:cs typeface="Arial"/>
                <a:sym typeface="Arial"/>
              </a:rPr>
              <a:t>Period:</a:t>
            </a:r>
            <a:r>
              <a:rPr lang="en" sz="1800">
                <a:solidFill>
                  <a:srgbClr val="333333"/>
                </a:solidFill>
                <a:highlight>
                  <a:srgbClr val="FFFFFF"/>
                </a:highlight>
                <a:latin typeface="Arial"/>
                <a:ea typeface="Arial"/>
                <a:cs typeface="Arial"/>
                <a:sym typeface="Arial"/>
              </a:rPr>
              <a:t>PR2 register is used to specify the PWM Period. The PWM period can be calculated using the following.</a:t>
            </a:r>
            <a:endParaRPr sz="1800">
              <a:solidFill>
                <a:srgbClr val="333333"/>
              </a:solidFill>
              <a:highlight>
                <a:srgbClr val="FFFFFF"/>
              </a:highlight>
              <a:latin typeface="Arial"/>
              <a:ea typeface="Arial"/>
              <a:cs typeface="Arial"/>
              <a:sym typeface="Arial"/>
            </a:endParaRPr>
          </a:p>
          <a:p>
            <a:pPr marL="0" lvl="0" indent="0" algn="l" rtl="0">
              <a:spcBef>
                <a:spcPts val="1200"/>
              </a:spcBef>
              <a:spcAft>
                <a:spcPts val="1200"/>
              </a:spcAft>
              <a:buNone/>
            </a:pPr>
            <a:r>
              <a:rPr lang="en" sz="1800" b="1">
                <a:solidFill>
                  <a:srgbClr val="333333"/>
                </a:solidFill>
                <a:highlight>
                  <a:srgbClr val="FFFFFF"/>
                </a:highlight>
                <a:latin typeface="Arial"/>
                <a:ea typeface="Arial"/>
                <a:cs typeface="Arial"/>
                <a:sym typeface="Arial"/>
              </a:rPr>
              <a:t>formula. </a:t>
            </a:r>
            <a:r>
              <a:rPr lang="en" sz="1800">
                <a:solidFill>
                  <a:srgbClr val="333333"/>
                </a:solidFill>
                <a:highlight>
                  <a:srgbClr val="FFFFFF"/>
                </a:highlight>
                <a:latin typeface="Arial"/>
                <a:ea typeface="Arial"/>
                <a:cs typeface="Arial"/>
                <a:sym typeface="Arial"/>
              </a:rPr>
              <a:t>PWM Period = [(PR2) + 1] * 4 * TOSC * (TMR2 Prescale Value)</a:t>
            </a:r>
            <a:endParaRPr sz="20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66"/>
          <p:cNvSpPr txBox="1">
            <a:spLocks noGrp="1"/>
          </p:cNvSpPr>
          <p:nvPr>
            <p:ph type="body" idx="1"/>
          </p:nvPr>
        </p:nvSpPr>
        <p:spPr>
          <a:xfrm>
            <a:off x="311700" y="854825"/>
            <a:ext cx="8520600" cy="371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121212"/>
                </a:solidFill>
                <a:highlight>
                  <a:srgbClr val="FFFFFF"/>
                </a:highlight>
                <a:latin typeface="Lato"/>
                <a:ea typeface="Lato"/>
                <a:cs typeface="Lato"/>
                <a:sym typeface="Lato"/>
              </a:rPr>
              <a:t>we have to </a:t>
            </a:r>
            <a:r>
              <a:rPr lang="en" sz="1700" b="1">
                <a:solidFill>
                  <a:srgbClr val="121212"/>
                </a:solidFill>
                <a:highlight>
                  <a:srgbClr val="FFFFFF"/>
                </a:highlight>
                <a:latin typeface="Lato"/>
                <a:ea typeface="Lato"/>
                <a:cs typeface="Lato"/>
                <a:sym typeface="Lato"/>
              </a:rPr>
              <a:t>set the Frequency of the PWM signal</a:t>
            </a:r>
            <a:r>
              <a:rPr lang="en" sz="1700">
                <a:solidFill>
                  <a:srgbClr val="121212"/>
                </a:solidFill>
                <a:highlight>
                  <a:srgbClr val="FFFFFF"/>
                </a:highlight>
                <a:latin typeface="Lato"/>
                <a:ea typeface="Lato"/>
                <a:cs typeface="Lato"/>
                <a:sym typeface="Lato"/>
              </a:rPr>
              <a:t>. The value of the frequency has to be written to the PR2 register.  The desired frequency can be set by using the below formulae.</a:t>
            </a:r>
            <a:endParaRPr sz="1700">
              <a:solidFill>
                <a:srgbClr val="121212"/>
              </a:solidFill>
              <a:highlight>
                <a:srgbClr val="FFFFFF"/>
              </a:highlight>
              <a:latin typeface="Lato"/>
              <a:ea typeface="Lato"/>
              <a:cs typeface="Lato"/>
              <a:sym typeface="Lato"/>
            </a:endParaRPr>
          </a:p>
          <a:p>
            <a:pPr marL="0" lvl="0" indent="0" algn="l" rtl="0">
              <a:spcBef>
                <a:spcPts val="1200"/>
              </a:spcBef>
              <a:spcAft>
                <a:spcPts val="0"/>
              </a:spcAft>
              <a:buNone/>
            </a:pPr>
            <a:r>
              <a:rPr lang="en" sz="1600">
                <a:solidFill>
                  <a:srgbClr val="333333"/>
                </a:solidFill>
                <a:highlight>
                  <a:srgbClr val="FFFF00"/>
                </a:highlight>
                <a:latin typeface="Arial"/>
                <a:ea typeface="Arial"/>
                <a:cs typeface="Arial"/>
                <a:sym typeface="Arial"/>
              </a:rPr>
              <a:t>PWM Period = [(PR2) + 1] * 4 * TOSC * (TMR2 Prescale Value)</a:t>
            </a:r>
            <a:endParaRPr sz="1400">
              <a:solidFill>
                <a:srgbClr val="333333"/>
              </a:solidFill>
              <a:highlight>
                <a:srgbClr val="FFFF00"/>
              </a:highlight>
              <a:latin typeface="Courier New"/>
              <a:ea typeface="Courier New"/>
              <a:cs typeface="Courier New"/>
              <a:sym typeface="Courier New"/>
            </a:endParaRPr>
          </a:p>
          <a:p>
            <a:pPr marL="0" lvl="0" indent="0" algn="just" rtl="0">
              <a:spcBef>
                <a:spcPts val="1200"/>
              </a:spcBef>
              <a:spcAft>
                <a:spcPts val="0"/>
              </a:spcAft>
              <a:buNone/>
            </a:pPr>
            <a:r>
              <a:rPr lang="en" sz="1700" b="1">
                <a:solidFill>
                  <a:srgbClr val="121212"/>
                </a:solidFill>
                <a:highlight>
                  <a:srgbClr val="FFFFFF"/>
                </a:highlight>
                <a:latin typeface="Lato"/>
                <a:ea typeface="Lato"/>
                <a:cs typeface="Lato"/>
                <a:sym typeface="Lato"/>
              </a:rPr>
              <a:t>Rearranging these formulae to get PR2 will give</a:t>
            </a:r>
            <a:endParaRPr sz="1700" b="1">
              <a:solidFill>
                <a:srgbClr val="121212"/>
              </a:solidFill>
              <a:highlight>
                <a:srgbClr val="FFFFFF"/>
              </a:highlight>
              <a:latin typeface="Lato"/>
              <a:ea typeface="Lato"/>
              <a:cs typeface="Lato"/>
              <a:sym typeface="Lato"/>
            </a:endParaRPr>
          </a:p>
          <a:p>
            <a:pPr marL="88900" marR="88900" lvl="0" indent="0" algn="just" rtl="0">
              <a:lnSpc>
                <a:spcPct val="142857"/>
              </a:lnSpc>
              <a:spcBef>
                <a:spcPts val="1500"/>
              </a:spcBef>
              <a:spcAft>
                <a:spcPts val="0"/>
              </a:spcAft>
              <a:buNone/>
            </a:pPr>
            <a:r>
              <a:rPr lang="en">
                <a:solidFill>
                  <a:srgbClr val="333333"/>
                </a:solidFill>
                <a:highlight>
                  <a:srgbClr val="FFFF00"/>
                </a:highlight>
                <a:latin typeface="Courier New"/>
                <a:ea typeface="Courier New"/>
                <a:cs typeface="Courier New"/>
                <a:sym typeface="Courier New"/>
              </a:rPr>
              <a:t>PR2 = (Period / (4 * Tosc * TMR2 Prescale )) - 1</a:t>
            </a:r>
            <a:endParaRPr>
              <a:solidFill>
                <a:srgbClr val="333333"/>
              </a:solidFill>
              <a:highlight>
                <a:srgbClr val="FFFF00"/>
              </a:highlight>
              <a:latin typeface="Courier New"/>
              <a:ea typeface="Courier New"/>
              <a:cs typeface="Courier New"/>
              <a:sym typeface="Courier New"/>
            </a:endParaRPr>
          </a:p>
          <a:p>
            <a:pPr marL="0" lvl="0" indent="0" algn="just" rtl="0">
              <a:spcBef>
                <a:spcPts val="800"/>
              </a:spcBef>
              <a:spcAft>
                <a:spcPts val="0"/>
              </a:spcAft>
              <a:buNone/>
            </a:pPr>
            <a:r>
              <a:rPr lang="en" sz="1700">
                <a:solidFill>
                  <a:srgbClr val="121212"/>
                </a:solidFill>
                <a:highlight>
                  <a:srgbClr val="FFFFFF"/>
                </a:highlight>
                <a:latin typeface="Lato"/>
                <a:ea typeface="Lato"/>
                <a:cs typeface="Lato"/>
                <a:sym typeface="Lato"/>
              </a:rPr>
              <a:t>We know that Period = (1/PWM_freq) and Tosc = (1/_XTAL_FREQ). Therefore.....</a:t>
            </a:r>
            <a:endParaRPr sz="1700">
              <a:solidFill>
                <a:srgbClr val="121212"/>
              </a:solidFill>
              <a:highlight>
                <a:srgbClr val="FFFFFF"/>
              </a:highlight>
              <a:latin typeface="Lato"/>
              <a:ea typeface="Lato"/>
              <a:cs typeface="Lato"/>
              <a:sym typeface="Lato"/>
            </a:endParaRPr>
          </a:p>
          <a:p>
            <a:pPr marL="88900" marR="88900" lvl="0" indent="0" algn="just" rtl="0">
              <a:lnSpc>
                <a:spcPct val="142857"/>
              </a:lnSpc>
              <a:spcBef>
                <a:spcPts val="1500"/>
              </a:spcBef>
              <a:spcAft>
                <a:spcPts val="0"/>
              </a:spcAft>
              <a:buNone/>
            </a:pPr>
            <a:r>
              <a:rPr lang="en">
                <a:solidFill>
                  <a:srgbClr val="333333"/>
                </a:solidFill>
                <a:highlight>
                  <a:srgbClr val="FFFF00"/>
                </a:highlight>
                <a:latin typeface="Courier New"/>
                <a:ea typeface="Courier New"/>
                <a:cs typeface="Courier New"/>
                <a:sym typeface="Courier New"/>
              </a:rPr>
              <a:t>PR2 = (_XTAL_FREQ/ (PWM_freq*4*TMR2 PRESCALE)) – 1;</a:t>
            </a:r>
            <a:endParaRPr>
              <a:solidFill>
                <a:srgbClr val="333333"/>
              </a:solidFill>
              <a:highlight>
                <a:srgbClr val="FFFF00"/>
              </a:highlight>
              <a:latin typeface="Courier New"/>
              <a:ea typeface="Courier New"/>
              <a:cs typeface="Courier New"/>
              <a:sym typeface="Courier New"/>
            </a:endParaRPr>
          </a:p>
          <a:p>
            <a:pPr marL="0" lvl="0" indent="0" algn="l" rtl="0">
              <a:spcBef>
                <a:spcPts val="800"/>
              </a:spcBef>
              <a:spcAft>
                <a:spcPts val="1200"/>
              </a:spcAft>
              <a:buNone/>
            </a:pPr>
            <a:endParaRPr sz="1700">
              <a:solidFill>
                <a:srgbClr val="121212"/>
              </a:solidFill>
              <a:highlight>
                <a:srgbClr val="FFFFFF"/>
              </a:highlight>
              <a:latin typeface="Lato"/>
              <a:ea typeface="Lato"/>
              <a:cs typeface="Lato"/>
              <a:sym typeface="Lato"/>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67"/>
          <p:cNvSpPr txBox="1">
            <a:spLocks noGrp="1"/>
          </p:cNvSpPr>
          <p:nvPr>
            <p:ph type="body" idx="2"/>
          </p:nvPr>
        </p:nvSpPr>
        <p:spPr>
          <a:xfrm>
            <a:off x="325425" y="752825"/>
            <a:ext cx="8506800" cy="3816000"/>
          </a:xfrm>
          <a:prstGeom prst="rect">
            <a:avLst/>
          </a:prstGeom>
        </p:spPr>
        <p:txBody>
          <a:bodyPr spcFirstLastPara="1" wrap="square" lIns="91425" tIns="91425" rIns="91425" bIns="91425" anchor="t" anchorCtr="0">
            <a:normAutofit/>
          </a:bodyPr>
          <a:lstStyle/>
          <a:p>
            <a:pPr marL="88900" marR="88900" lvl="0" indent="0" algn="just" rtl="0">
              <a:lnSpc>
                <a:spcPct val="142857"/>
              </a:lnSpc>
              <a:spcBef>
                <a:spcPts val="0"/>
              </a:spcBef>
              <a:spcAft>
                <a:spcPts val="0"/>
              </a:spcAft>
              <a:buNone/>
            </a:pPr>
            <a:r>
              <a:rPr lang="en" sz="1800">
                <a:solidFill>
                  <a:srgbClr val="333333"/>
                </a:solidFill>
                <a:highlight>
                  <a:srgbClr val="FFFF00"/>
                </a:highlight>
                <a:latin typeface="Courier New"/>
                <a:ea typeface="Courier New"/>
                <a:cs typeface="Courier New"/>
                <a:sym typeface="Courier New"/>
              </a:rPr>
              <a:t>PR2 = (_XTAL_FREQ/ (PWM_freq*4*TMR2 PRESCALE)) – 1;</a:t>
            </a:r>
            <a:endParaRPr sz="1800"/>
          </a:p>
          <a:p>
            <a:pPr marL="0" lvl="0" indent="0" algn="l" rtl="0">
              <a:spcBef>
                <a:spcPts val="800"/>
              </a:spcBef>
              <a:spcAft>
                <a:spcPts val="0"/>
              </a:spcAft>
              <a:buNone/>
            </a:pPr>
            <a:r>
              <a:rPr lang="en" sz="1800"/>
              <a:t>    	   = 4 MHz / 5 KHz * 4 *16 </a:t>
            </a:r>
            <a:endParaRPr sz="1800"/>
          </a:p>
          <a:p>
            <a:pPr marL="0" lvl="0" indent="0" algn="l" rtl="0">
              <a:spcBef>
                <a:spcPts val="1200"/>
              </a:spcBef>
              <a:spcAft>
                <a:spcPts val="0"/>
              </a:spcAft>
              <a:buNone/>
            </a:pPr>
            <a:r>
              <a:rPr lang="en" sz="1800"/>
              <a:t>   	    =12-1</a:t>
            </a:r>
            <a:endParaRPr sz="1800"/>
          </a:p>
          <a:p>
            <a:pPr marL="0" lvl="0" indent="0" algn="l" rtl="0">
              <a:spcBef>
                <a:spcPts val="1200"/>
              </a:spcBef>
              <a:spcAft>
                <a:spcPts val="0"/>
              </a:spcAft>
              <a:buNone/>
            </a:pPr>
            <a:r>
              <a:rPr lang="en" sz="1800"/>
              <a:t>	     =11</a:t>
            </a:r>
            <a:endParaRPr sz="1800"/>
          </a:p>
          <a:p>
            <a:pPr marL="0" lvl="0" indent="0" algn="l" rtl="0">
              <a:spcBef>
                <a:spcPts val="1200"/>
              </a:spcBef>
              <a:spcAft>
                <a:spcPts val="0"/>
              </a:spcAft>
              <a:buNone/>
            </a:pPr>
            <a:r>
              <a:rPr lang="en" sz="1800"/>
              <a:t>Duty cycle means On-Time of the Total time (pulse)</a:t>
            </a:r>
            <a:endParaRPr sz="1800"/>
          </a:p>
          <a:p>
            <a:pPr marL="0" lvl="0" indent="0" algn="l" rtl="0">
              <a:spcBef>
                <a:spcPts val="1200"/>
              </a:spcBef>
              <a:spcAft>
                <a:spcPts val="0"/>
              </a:spcAft>
              <a:buNone/>
            </a:pPr>
            <a:r>
              <a:rPr lang="en" sz="1800"/>
              <a:t>when TMR2 and Duty cycle(CCPR1L) is matched then pulse go to Low</a:t>
            </a:r>
            <a:endParaRPr sz="1800"/>
          </a:p>
          <a:p>
            <a:pPr marL="0" lvl="0" indent="0" algn="l" rtl="0">
              <a:spcBef>
                <a:spcPts val="1200"/>
              </a:spcBef>
              <a:spcAft>
                <a:spcPts val="1200"/>
              </a:spcAft>
              <a:buNone/>
            </a:pPr>
            <a:r>
              <a:rPr lang="en" sz="1800"/>
              <a:t>when TMR2 and PR2 is matched then pulse go to High.</a:t>
            </a:r>
            <a:endParaRPr sz="18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68"/>
          <p:cNvSpPr txBox="1">
            <a:spLocks noGrp="1"/>
          </p:cNvSpPr>
          <p:nvPr>
            <p:ph type="body" idx="1"/>
          </p:nvPr>
        </p:nvSpPr>
        <p:spPr>
          <a:xfrm>
            <a:off x="311700" y="781975"/>
            <a:ext cx="3999900" cy="378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b="1" i="1"/>
              <a:t>  For 10% Duty Cycle :</a:t>
            </a:r>
            <a:endParaRPr sz="2600" b="1" i="1"/>
          </a:p>
          <a:p>
            <a:pPr marL="0" lvl="0" indent="0" algn="l" rtl="0">
              <a:spcBef>
                <a:spcPts val="1200"/>
              </a:spcBef>
              <a:spcAft>
                <a:spcPts val="0"/>
              </a:spcAft>
              <a:buNone/>
            </a:pPr>
            <a:r>
              <a:rPr lang="en" sz="2200"/>
              <a:t>Duty cycle= 11 x 10 / 100</a:t>
            </a:r>
            <a:endParaRPr sz="2200"/>
          </a:p>
          <a:p>
            <a:pPr marL="0" lvl="0" indent="0" algn="l" rtl="0">
              <a:spcBef>
                <a:spcPts val="1200"/>
              </a:spcBef>
              <a:spcAft>
                <a:spcPts val="0"/>
              </a:spcAft>
              <a:buNone/>
            </a:pPr>
            <a:r>
              <a:rPr lang="en" sz="2200"/>
              <a:t>	= 11x 0.1</a:t>
            </a:r>
            <a:endParaRPr sz="2200"/>
          </a:p>
          <a:p>
            <a:pPr marL="0" lvl="0" indent="0" algn="l" rtl="0">
              <a:spcBef>
                <a:spcPts val="1200"/>
              </a:spcBef>
              <a:spcAft>
                <a:spcPts val="0"/>
              </a:spcAft>
              <a:buNone/>
            </a:pPr>
            <a:r>
              <a:rPr lang="en" sz="2200"/>
              <a:t>	= 1.1</a:t>
            </a:r>
            <a:endParaRPr sz="2200"/>
          </a:p>
          <a:p>
            <a:pPr marL="0" lvl="0" indent="0" algn="l" rtl="0">
              <a:spcBef>
                <a:spcPts val="1200"/>
              </a:spcBef>
              <a:spcAft>
                <a:spcPts val="0"/>
              </a:spcAft>
              <a:buNone/>
            </a:pPr>
            <a:r>
              <a:rPr lang="en" sz="2200"/>
              <a:t>	= 1</a:t>
            </a:r>
            <a:endParaRPr sz="2200"/>
          </a:p>
          <a:p>
            <a:pPr marL="0" lvl="0" indent="0" algn="l" rtl="0">
              <a:spcBef>
                <a:spcPts val="1200"/>
              </a:spcBef>
              <a:spcAft>
                <a:spcPts val="1200"/>
              </a:spcAft>
              <a:buNone/>
            </a:pPr>
            <a:endParaRPr sz="2200"/>
          </a:p>
        </p:txBody>
      </p:sp>
      <p:sp>
        <p:nvSpPr>
          <p:cNvPr id="416" name="Google Shape;416;p68"/>
          <p:cNvSpPr txBox="1">
            <a:spLocks noGrp="1"/>
          </p:cNvSpPr>
          <p:nvPr>
            <p:ph type="body" idx="2"/>
          </p:nvPr>
        </p:nvSpPr>
        <p:spPr>
          <a:xfrm>
            <a:off x="4832400" y="607125"/>
            <a:ext cx="3999900" cy="39618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sz="2508"/>
              <a:t>Duty cycle means On-Time of the Total time (pulse).</a:t>
            </a:r>
            <a:endParaRPr sz="2508"/>
          </a:p>
          <a:p>
            <a:pPr marL="0" lvl="0" indent="0" algn="l" rtl="0">
              <a:spcBef>
                <a:spcPts val="1200"/>
              </a:spcBef>
              <a:spcAft>
                <a:spcPts val="0"/>
              </a:spcAft>
              <a:buNone/>
            </a:pPr>
            <a:endParaRPr sz="2508"/>
          </a:p>
          <a:p>
            <a:pPr marL="0" lvl="0" indent="0" algn="l" rtl="0">
              <a:spcBef>
                <a:spcPts val="1200"/>
              </a:spcBef>
              <a:spcAft>
                <a:spcPts val="0"/>
              </a:spcAft>
              <a:buNone/>
            </a:pPr>
            <a:r>
              <a:rPr lang="en" sz="2408" b="1" i="1"/>
              <a:t>For 50% of Duty Cycle</a:t>
            </a:r>
            <a:endParaRPr sz="2408" b="1" i="1"/>
          </a:p>
          <a:p>
            <a:pPr marL="0" lvl="0" indent="0" algn="l" rtl="0">
              <a:spcBef>
                <a:spcPts val="1200"/>
              </a:spcBef>
              <a:spcAft>
                <a:spcPts val="0"/>
              </a:spcAft>
              <a:buNone/>
            </a:pPr>
            <a:r>
              <a:rPr lang="en" sz="2108"/>
              <a:t>Duty cycle= 11 x 50 / 100</a:t>
            </a:r>
            <a:endParaRPr sz="2108"/>
          </a:p>
          <a:p>
            <a:pPr marL="0" lvl="0" indent="0" algn="l" rtl="0">
              <a:spcBef>
                <a:spcPts val="1200"/>
              </a:spcBef>
              <a:spcAft>
                <a:spcPts val="0"/>
              </a:spcAft>
              <a:buNone/>
            </a:pPr>
            <a:r>
              <a:rPr lang="en" sz="2108"/>
              <a:t>	= 11 x 0.5</a:t>
            </a:r>
            <a:endParaRPr sz="2108"/>
          </a:p>
          <a:p>
            <a:pPr marL="0" lvl="0" indent="0" algn="l" rtl="0">
              <a:spcBef>
                <a:spcPts val="1200"/>
              </a:spcBef>
              <a:spcAft>
                <a:spcPts val="0"/>
              </a:spcAft>
              <a:buNone/>
            </a:pPr>
            <a:r>
              <a:rPr lang="en" sz="2108"/>
              <a:t>	= 5.5</a:t>
            </a:r>
            <a:endParaRPr sz="2108"/>
          </a:p>
          <a:p>
            <a:pPr marL="0" lvl="0" indent="0" algn="l" rtl="0">
              <a:spcBef>
                <a:spcPts val="1200"/>
              </a:spcBef>
              <a:spcAft>
                <a:spcPts val="0"/>
              </a:spcAft>
              <a:buNone/>
            </a:pPr>
            <a:r>
              <a:rPr lang="en" sz="2108"/>
              <a:t>	= 5</a:t>
            </a:r>
            <a:endParaRPr sz="2108"/>
          </a:p>
          <a:p>
            <a:pPr marL="0" lvl="0" indent="0" algn="l" rtl="0">
              <a:spcBef>
                <a:spcPts val="1200"/>
              </a:spcBef>
              <a:spcAft>
                <a:spcPts val="1200"/>
              </a:spcAft>
              <a:buNone/>
            </a:pPr>
            <a:endParaRPr sz="16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69"/>
          <p:cNvSpPr txBox="1">
            <a:spLocks noGrp="1"/>
          </p:cNvSpPr>
          <p:nvPr>
            <p:ph type="body" idx="1"/>
          </p:nvPr>
        </p:nvSpPr>
        <p:spPr>
          <a:xfrm>
            <a:off x="311700" y="647250"/>
            <a:ext cx="4080900" cy="4179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700"/>
              <a:t>DCB1 and DCB0 for decimal point fraction of Duty Cycle</a:t>
            </a:r>
            <a:endParaRPr sz="1700"/>
          </a:p>
          <a:p>
            <a:pPr marL="0" lvl="0" indent="0" algn="l" rtl="0">
              <a:spcBef>
                <a:spcPts val="1200"/>
              </a:spcBef>
              <a:spcAft>
                <a:spcPts val="0"/>
              </a:spcAft>
              <a:buNone/>
            </a:pPr>
            <a:r>
              <a:rPr lang="en" sz="1700"/>
              <a:t>0	0	0</a:t>
            </a:r>
            <a:endParaRPr sz="1700"/>
          </a:p>
          <a:p>
            <a:pPr marL="0" lvl="0" indent="0" algn="l" rtl="0">
              <a:spcBef>
                <a:spcPts val="1200"/>
              </a:spcBef>
              <a:spcAft>
                <a:spcPts val="0"/>
              </a:spcAft>
              <a:buNone/>
            </a:pPr>
            <a:r>
              <a:rPr lang="en" sz="1700"/>
              <a:t>0	1	0.25</a:t>
            </a:r>
            <a:endParaRPr sz="1700"/>
          </a:p>
          <a:p>
            <a:pPr marL="0" lvl="0" indent="0" algn="l" rtl="0">
              <a:spcBef>
                <a:spcPts val="1200"/>
              </a:spcBef>
              <a:spcAft>
                <a:spcPts val="0"/>
              </a:spcAft>
              <a:buNone/>
            </a:pPr>
            <a:r>
              <a:rPr lang="en" sz="1700"/>
              <a:t>1	0	0.50</a:t>
            </a:r>
            <a:endParaRPr sz="1700"/>
          </a:p>
          <a:p>
            <a:pPr marL="0" lvl="0" indent="0" algn="l" rtl="0">
              <a:spcBef>
                <a:spcPts val="1200"/>
              </a:spcBef>
              <a:spcAft>
                <a:spcPts val="0"/>
              </a:spcAft>
              <a:buNone/>
            </a:pPr>
            <a:r>
              <a:rPr lang="en" sz="1700"/>
              <a:t>1	1 	0.75</a:t>
            </a:r>
            <a:endParaRPr sz="1700"/>
          </a:p>
          <a:p>
            <a:pPr marL="0" lvl="0" indent="0" algn="l" rtl="0">
              <a:spcBef>
                <a:spcPts val="1200"/>
              </a:spcBef>
              <a:spcAft>
                <a:spcPts val="0"/>
              </a:spcAft>
              <a:buNone/>
            </a:pPr>
            <a:endParaRPr sz="1700"/>
          </a:p>
          <a:p>
            <a:pPr marL="0" lvl="0" indent="0" algn="l" rtl="0">
              <a:spcBef>
                <a:spcPts val="1200"/>
              </a:spcBef>
              <a:spcAft>
                <a:spcPts val="1200"/>
              </a:spcAft>
              <a:buNone/>
            </a:pPr>
            <a:r>
              <a:rPr lang="en" sz="1700"/>
              <a:t>CCPR1L: This Register is used to store the integer part of Duty cycle.</a:t>
            </a:r>
            <a:endParaRPr sz="1700"/>
          </a:p>
        </p:txBody>
      </p:sp>
      <p:sp>
        <p:nvSpPr>
          <p:cNvPr id="422" name="Google Shape;422;p69"/>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Example:</a:t>
            </a:r>
            <a:endParaRPr/>
          </a:p>
          <a:p>
            <a:pPr marL="0" lvl="0" indent="0" algn="l" rtl="0">
              <a:spcBef>
                <a:spcPts val="1200"/>
              </a:spcBef>
              <a:spcAft>
                <a:spcPts val="0"/>
              </a:spcAft>
              <a:buNone/>
            </a:pPr>
            <a:r>
              <a:rPr lang="en"/>
              <a:t>If Ans is 10.0 we mention then </a:t>
            </a:r>
            <a:endParaRPr/>
          </a:p>
          <a:p>
            <a:pPr marL="0" lvl="0" indent="0" algn="l" rtl="0">
              <a:spcBef>
                <a:spcPts val="1200"/>
              </a:spcBef>
              <a:spcAft>
                <a:spcPts val="1200"/>
              </a:spcAft>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70"/>
          <p:cNvSpPr txBox="1">
            <a:spLocks noGrp="1"/>
          </p:cNvSpPr>
          <p:nvPr>
            <p:ph type="title"/>
          </p:nvPr>
        </p:nvSpPr>
        <p:spPr>
          <a:xfrm>
            <a:off x="311700" y="172925"/>
            <a:ext cx="8520600" cy="844800"/>
          </a:xfrm>
          <a:prstGeom prst="rect">
            <a:avLst/>
          </a:prstGeom>
        </p:spPr>
        <p:txBody>
          <a:bodyPr spcFirstLastPara="1" wrap="square" lIns="91425" tIns="91425" rIns="91425" bIns="91425" anchor="t" anchorCtr="0">
            <a:noAutofit/>
          </a:bodyPr>
          <a:lstStyle/>
          <a:p>
            <a:pPr marL="0" lvl="0" indent="0" algn="ctr" rtl="0">
              <a:lnSpc>
                <a:spcPct val="110000"/>
              </a:lnSpc>
              <a:spcBef>
                <a:spcPts val="1500"/>
              </a:spcBef>
              <a:spcAft>
                <a:spcPts val="0"/>
              </a:spcAft>
              <a:buSzPts val="990"/>
              <a:buNone/>
            </a:pPr>
            <a:r>
              <a:rPr lang="en" sz="2830" b="1" i="1">
                <a:solidFill>
                  <a:srgbClr val="333333"/>
                </a:solidFill>
                <a:highlight>
                  <a:srgbClr val="FFFFFF"/>
                </a:highlight>
                <a:latin typeface="Arial"/>
                <a:ea typeface="Arial"/>
                <a:cs typeface="Arial"/>
                <a:sym typeface="Arial"/>
              </a:rPr>
              <a:t>Steps to Configure PWM:</a:t>
            </a:r>
            <a:endParaRPr sz="2830" b="1" i="1">
              <a:solidFill>
                <a:srgbClr val="333333"/>
              </a:solidFill>
              <a:highlight>
                <a:srgbClr val="FFFFFF"/>
              </a:highlight>
              <a:latin typeface="Arial"/>
              <a:ea typeface="Arial"/>
              <a:cs typeface="Arial"/>
              <a:sym typeface="Arial"/>
            </a:endParaRPr>
          </a:p>
          <a:p>
            <a:pPr marL="0" lvl="0" indent="0" algn="l" rtl="0">
              <a:spcBef>
                <a:spcPts val="800"/>
              </a:spcBef>
              <a:spcAft>
                <a:spcPts val="0"/>
              </a:spcAft>
              <a:buSzPts val="990"/>
              <a:buNone/>
            </a:pPr>
            <a:endParaRPr sz="2700"/>
          </a:p>
        </p:txBody>
      </p:sp>
      <p:sp>
        <p:nvSpPr>
          <p:cNvPr id="428" name="Google Shape;428;p70"/>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901700" lvl="0" indent="-368300" algn="l" rtl="0">
              <a:spcBef>
                <a:spcPts val="400"/>
              </a:spcBef>
              <a:spcAft>
                <a:spcPts val="0"/>
              </a:spcAft>
              <a:buClr>
                <a:srgbClr val="333333"/>
              </a:buClr>
              <a:buSzPts val="2200"/>
              <a:buFont typeface="Arial"/>
              <a:buAutoNum type="arabicPeriod"/>
            </a:pPr>
            <a:r>
              <a:rPr lang="en" sz="2200">
                <a:solidFill>
                  <a:srgbClr val="333333"/>
                </a:solidFill>
                <a:highlight>
                  <a:srgbClr val="FFFFFF"/>
                </a:highlight>
                <a:latin typeface="Arial"/>
                <a:ea typeface="Arial"/>
                <a:cs typeface="Arial"/>
                <a:sym typeface="Arial"/>
              </a:rPr>
              <a:t>Configure the CCP1 module for PWM operation.</a:t>
            </a:r>
            <a:endParaRPr sz="2200">
              <a:solidFill>
                <a:srgbClr val="333333"/>
              </a:solidFill>
              <a:highlight>
                <a:srgbClr val="FFFFFF"/>
              </a:highlight>
              <a:latin typeface="Arial"/>
              <a:ea typeface="Arial"/>
              <a:cs typeface="Arial"/>
              <a:sym typeface="Arial"/>
            </a:endParaRPr>
          </a:p>
          <a:p>
            <a:pPr marL="901700" lvl="0" indent="-368300" algn="l" rtl="0">
              <a:spcBef>
                <a:spcPts val="0"/>
              </a:spcBef>
              <a:spcAft>
                <a:spcPts val="0"/>
              </a:spcAft>
              <a:buClr>
                <a:srgbClr val="333333"/>
              </a:buClr>
              <a:buSzPts val="2200"/>
              <a:buFont typeface="Arial"/>
              <a:buAutoNum type="arabicPeriod"/>
            </a:pPr>
            <a:r>
              <a:rPr lang="en" sz="2200">
                <a:solidFill>
                  <a:srgbClr val="333333"/>
                </a:solidFill>
                <a:highlight>
                  <a:srgbClr val="FFFFFF"/>
                </a:highlight>
                <a:latin typeface="Arial"/>
                <a:ea typeface="Arial"/>
                <a:cs typeface="Arial"/>
                <a:sym typeface="Arial"/>
              </a:rPr>
              <a:t>Set the PWM period by writing to the PR2 register.</a:t>
            </a:r>
            <a:endParaRPr sz="2200">
              <a:solidFill>
                <a:srgbClr val="333333"/>
              </a:solidFill>
              <a:highlight>
                <a:srgbClr val="FFFFFF"/>
              </a:highlight>
              <a:latin typeface="Arial"/>
              <a:ea typeface="Arial"/>
              <a:cs typeface="Arial"/>
              <a:sym typeface="Arial"/>
            </a:endParaRPr>
          </a:p>
          <a:p>
            <a:pPr marL="901700" lvl="0" indent="-368300" algn="l" rtl="0">
              <a:spcBef>
                <a:spcPts val="0"/>
              </a:spcBef>
              <a:spcAft>
                <a:spcPts val="0"/>
              </a:spcAft>
              <a:buClr>
                <a:srgbClr val="333333"/>
              </a:buClr>
              <a:buSzPts val="2200"/>
              <a:buFont typeface="Arial"/>
              <a:buAutoNum type="arabicPeriod"/>
            </a:pPr>
            <a:r>
              <a:rPr lang="en" sz="2200">
                <a:solidFill>
                  <a:srgbClr val="333333"/>
                </a:solidFill>
                <a:highlight>
                  <a:srgbClr val="FFFFFF"/>
                </a:highlight>
                <a:latin typeface="Arial"/>
                <a:ea typeface="Arial"/>
                <a:cs typeface="Arial"/>
                <a:sym typeface="Arial"/>
              </a:rPr>
              <a:t>Set the PWM duty cycle by writing to the CCPR1L register and CCP1CON&lt;5:4&gt; bits.</a:t>
            </a:r>
            <a:endParaRPr sz="2200">
              <a:solidFill>
                <a:srgbClr val="333333"/>
              </a:solidFill>
              <a:highlight>
                <a:srgbClr val="FFFFFF"/>
              </a:highlight>
              <a:latin typeface="Arial"/>
              <a:ea typeface="Arial"/>
              <a:cs typeface="Arial"/>
              <a:sym typeface="Arial"/>
            </a:endParaRPr>
          </a:p>
          <a:p>
            <a:pPr marL="901700" lvl="0" indent="-368300" algn="l" rtl="0">
              <a:spcBef>
                <a:spcPts val="0"/>
              </a:spcBef>
              <a:spcAft>
                <a:spcPts val="0"/>
              </a:spcAft>
              <a:buClr>
                <a:srgbClr val="333333"/>
              </a:buClr>
              <a:buSzPts val="2200"/>
              <a:buFont typeface="Arial"/>
              <a:buAutoNum type="arabicPeriod"/>
            </a:pPr>
            <a:r>
              <a:rPr lang="en" sz="2200">
                <a:solidFill>
                  <a:srgbClr val="333333"/>
                </a:solidFill>
                <a:highlight>
                  <a:srgbClr val="FFFFFF"/>
                </a:highlight>
                <a:latin typeface="Arial"/>
                <a:ea typeface="Arial"/>
                <a:cs typeface="Arial"/>
                <a:sym typeface="Arial"/>
              </a:rPr>
              <a:t>Make the CCP1 pin an output by clearing the TRISC&lt;2&gt; bit.</a:t>
            </a:r>
            <a:endParaRPr sz="2200">
              <a:solidFill>
                <a:srgbClr val="333333"/>
              </a:solidFill>
              <a:highlight>
                <a:srgbClr val="FFFFFF"/>
              </a:highlight>
              <a:latin typeface="Arial"/>
              <a:ea typeface="Arial"/>
              <a:cs typeface="Arial"/>
              <a:sym typeface="Arial"/>
            </a:endParaRPr>
          </a:p>
          <a:p>
            <a:pPr marL="901700" lvl="0" indent="-368300" algn="l" rtl="0">
              <a:spcBef>
                <a:spcPts val="0"/>
              </a:spcBef>
              <a:spcAft>
                <a:spcPts val="0"/>
              </a:spcAft>
              <a:buClr>
                <a:srgbClr val="333333"/>
              </a:buClr>
              <a:buSzPts val="2200"/>
              <a:buFont typeface="Arial"/>
              <a:buAutoNum type="arabicPeriod"/>
            </a:pPr>
            <a:r>
              <a:rPr lang="en" sz="2200">
                <a:solidFill>
                  <a:srgbClr val="333333"/>
                </a:solidFill>
                <a:highlight>
                  <a:srgbClr val="FFFFFF"/>
                </a:highlight>
                <a:latin typeface="Arial"/>
                <a:ea typeface="Arial"/>
                <a:cs typeface="Arial"/>
                <a:sym typeface="Arial"/>
              </a:rPr>
              <a:t>Set the TMR2 prescale value and enable Timer2 by writing to T2CON.</a:t>
            </a:r>
            <a:endParaRPr sz="2200">
              <a:solidFill>
                <a:srgbClr val="333333"/>
              </a:solidFill>
              <a:highlight>
                <a:srgbClr val="FFFFFF"/>
              </a:highlight>
              <a:latin typeface="Arial"/>
              <a:ea typeface="Arial"/>
              <a:cs typeface="Arial"/>
              <a:sym typeface="Arial"/>
            </a:endParaRPr>
          </a:p>
          <a:p>
            <a:pPr marL="901700" lvl="0" indent="-368300" algn="l" rtl="0">
              <a:spcBef>
                <a:spcPts val="0"/>
              </a:spcBef>
              <a:spcAft>
                <a:spcPts val="0"/>
              </a:spcAft>
              <a:buClr>
                <a:srgbClr val="333333"/>
              </a:buClr>
              <a:buSzPts val="2200"/>
              <a:buFont typeface="Arial"/>
              <a:buAutoNum type="arabicPeriod"/>
            </a:pPr>
            <a:r>
              <a:rPr lang="en" sz="2200">
                <a:solidFill>
                  <a:srgbClr val="333333"/>
                </a:solidFill>
                <a:highlight>
                  <a:srgbClr val="FFFFFF"/>
                </a:highlight>
                <a:latin typeface="Arial"/>
                <a:ea typeface="Arial"/>
                <a:cs typeface="Arial"/>
                <a:sym typeface="Arial"/>
              </a:rPr>
              <a:t>Start the Timer.</a:t>
            </a:r>
            <a:endParaRPr sz="2200">
              <a:solidFill>
                <a:srgbClr val="333333"/>
              </a:solidFill>
              <a:highlight>
                <a:srgbClr val="FFFFFF"/>
              </a:highlight>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71"/>
          <p:cNvSpPr txBox="1">
            <a:spLocks noGrp="1"/>
          </p:cNvSpPr>
          <p:nvPr>
            <p:ph type="title"/>
          </p:nvPr>
        </p:nvSpPr>
        <p:spPr>
          <a:xfrm>
            <a:off x="819150" y="3238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800" b="1" i="1"/>
              <a:t>UART(Universal Asynchronous Reception Transmit):</a:t>
            </a:r>
            <a:endParaRPr sz="2800" b="1" i="1"/>
          </a:p>
        </p:txBody>
      </p:sp>
      <p:pic>
        <p:nvPicPr>
          <p:cNvPr id="434" name="Google Shape;434;p71"/>
          <p:cNvPicPr preferRelativeResize="0"/>
          <p:nvPr/>
        </p:nvPicPr>
        <p:blipFill>
          <a:blip r:embed="rId3">
            <a:alphaModFix/>
          </a:blip>
          <a:stretch>
            <a:fillRect/>
          </a:stretch>
        </p:blipFill>
        <p:spPr>
          <a:xfrm>
            <a:off x="2453225" y="1542600"/>
            <a:ext cx="3687750" cy="33650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72"/>
          <p:cNvSpPr txBox="1">
            <a:spLocks noGrp="1"/>
          </p:cNvSpPr>
          <p:nvPr>
            <p:ph type="title"/>
          </p:nvPr>
        </p:nvSpPr>
        <p:spPr>
          <a:xfrm>
            <a:off x="709375" y="437900"/>
            <a:ext cx="7505700" cy="954600"/>
          </a:xfrm>
          <a:prstGeom prst="rect">
            <a:avLst/>
          </a:prstGeom>
        </p:spPr>
        <p:txBody>
          <a:bodyPr spcFirstLastPara="1" wrap="square" lIns="91425" tIns="91425" rIns="91425" bIns="91425" anchor="t" anchorCtr="0">
            <a:normAutofit/>
          </a:bodyPr>
          <a:lstStyle/>
          <a:p>
            <a:pPr marL="0" lvl="0" indent="0" algn="l" rtl="0">
              <a:lnSpc>
                <a:spcPct val="163636"/>
              </a:lnSpc>
              <a:spcBef>
                <a:spcPts val="0"/>
              </a:spcBef>
              <a:spcAft>
                <a:spcPts val="800"/>
              </a:spcAft>
              <a:buNone/>
            </a:pPr>
            <a:r>
              <a:rPr lang="en" sz="2300" b="1">
                <a:solidFill>
                  <a:srgbClr val="000000"/>
                </a:solidFill>
                <a:highlight>
                  <a:srgbClr val="FFFFFF"/>
                </a:highlight>
                <a:latin typeface="Roboto"/>
                <a:ea typeface="Roboto"/>
                <a:cs typeface="Roboto"/>
                <a:sym typeface="Roboto"/>
              </a:rPr>
              <a:t>There are Two methods of serial communication:</a:t>
            </a:r>
            <a:endParaRPr sz="4100" b="1"/>
          </a:p>
        </p:txBody>
      </p:sp>
      <p:sp>
        <p:nvSpPr>
          <p:cNvPr id="440" name="Google Shape;440;p72"/>
          <p:cNvSpPr txBox="1">
            <a:spLocks noGrp="1"/>
          </p:cNvSpPr>
          <p:nvPr>
            <p:ph type="body" idx="1"/>
          </p:nvPr>
        </p:nvSpPr>
        <p:spPr>
          <a:xfrm>
            <a:off x="313900" y="1647575"/>
            <a:ext cx="8562000" cy="3293100"/>
          </a:xfrm>
          <a:prstGeom prst="rect">
            <a:avLst/>
          </a:prstGeom>
        </p:spPr>
        <p:txBody>
          <a:bodyPr spcFirstLastPara="1" wrap="square" lIns="91425" tIns="91425" rIns="91425" bIns="91425" anchor="t" anchorCtr="0">
            <a:normAutofit/>
          </a:bodyPr>
          <a:lstStyle/>
          <a:p>
            <a:pPr marL="457200" lvl="0" indent="-360922" algn="l" rtl="0">
              <a:lnSpc>
                <a:spcPct val="150000"/>
              </a:lnSpc>
              <a:spcBef>
                <a:spcPts val="0"/>
              </a:spcBef>
              <a:spcAft>
                <a:spcPts val="0"/>
              </a:spcAft>
              <a:buClr>
                <a:srgbClr val="000000"/>
              </a:buClr>
              <a:buSzPts val="2084"/>
              <a:buFont typeface="Roboto"/>
              <a:buChar char="●"/>
            </a:pPr>
            <a:r>
              <a:rPr lang="en" sz="2083">
                <a:solidFill>
                  <a:srgbClr val="000000"/>
                </a:solidFill>
                <a:highlight>
                  <a:srgbClr val="FFFFFF"/>
                </a:highlight>
                <a:latin typeface="Roboto"/>
                <a:ea typeface="Roboto"/>
                <a:cs typeface="Roboto"/>
                <a:sym typeface="Roboto"/>
              </a:rPr>
              <a:t>Synchronous Communication: Transfer of bulk data in the framed structure at a time</a:t>
            </a:r>
            <a:endParaRPr sz="2083">
              <a:solidFill>
                <a:srgbClr val="000000"/>
              </a:solidFill>
              <a:highlight>
                <a:srgbClr val="FFFFFF"/>
              </a:highlight>
              <a:latin typeface="Roboto"/>
              <a:ea typeface="Roboto"/>
              <a:cs typeface="Roboto"/>
              <a:sym typeface="Roboto"/>
            </a:endParaRPr>
          </a:p>
          <a:p>
            <a:pPr marL="457200" lvl="0" indent="-360922" algn="l" rtl="0">
              <a:lnSpc>
                <a:spcPct val="150000"/>
              </a:lnSpc>
              <a:spcBef>
                <a:spcPts val="0"/>
              </a:spcBef>
              <a:spcAft>
                <a:spcPts val="0"/>
              </a:spcAft>
              <a:buClr>
                <a:srgbClr val="000000"/>
              </a:buClr>
              <a:buSzPts val="2084"/>
              <a:buFont typeface="Roboto"/>
              <a:buChar char="●"/>
            </a:pPr>
            <a:r>
              <a:rPr lang="en" sz="2083">
                <a:solidFill>
                  <a:srgbClr val="000000"/>
                </a:solidFill>
                <a:highlight>
                  <a:srgbClr val="FFFFFF"/>
                </a:highlight>
                <a:latin typeface="Roboto"/>
                <a:ea typeface="Roboto"/>
                <a:cs typeface="Roboto"/>
                <a:sym typeface="Roboto"/>
              </a:rPr>
              <a:t>Asynchronous Communication: Transfer of a byte data in the framed structure at a time</a:t>
            </a:r>
            <a:endParaRPr sz="2083">
              <a:solidFill>
                <a:srgbClr val="000000"/>
              </a:solidFill>
              <a:highlight>
                <a:srgbClr val="FFFFFF"/>
              </a:highlight>
              <a:latin typeface="Roboto"/>
              <a:ea typeface="Roboto"/>
              <a:cs typeface="Roboto"/>
              <a:sym typeface="Roboto"/>
            </a:endParaRPr>
          </a:p>
          <a:p>
            <a:pPr marL="0" lvl="0" indent="0" algn="l" rtl="0">
              <a:lnSpc>
                <a:spcPct val="163636"/>
              </a:lnSpc>
              <a:spcBef>
                <a:spcPts val="800"/>
              </a:spcBef>
              <a:spcAft>
                <a:spcPts val="0"/>
              </a:spcAft>
              <a:buNone/>
            </a:pPr>
            <a:r>
              <a:rPr lang="en" sz="2083">
                <a:solidFill>
                  <a:srgbClr val="000000"/>
                </a:solidFill>
                <a:highlight>
                  <a:srgbClr val="FFFFFF"/>
                </a:highlight>
                <a:latin typeface="Roboto"/>
                <a:ea typeface="Roboto"/>
                <a:cs typeface="Roboto"/>
                <a:sym typeface="Roboto"/>
              </a:rPr>
              <a:t>8051 has built-in UART with RXD (serial data receive pin) and TXD (serial data transmit pin)</a:t>
            </a:r>
            <a:r>
              <a:rPr lang="en" sz="2083">
                <a:solidFill>
                  <a:srgbClr val="000000"/>
                </a:solidFill>
                <a:highlight>
                  <a:srgbClr val="FFFFFF"/>
                </a:highlight>
              </a:rPr>
              <a:t>.</a:t>
            </a:r>
            <a:endParaRPr sz="2083">
              <a:solidFill>
                <a:srgbClr val="000000"/>
              </a:solidFill>
              <a:highlight>
                <a:srgbClr val="FFFFFF"/>
              </a:highlight>
              <a:latin typeface="Roboto"/>
              <a:ea typeface="Roboto"/>
              <a:cs typeface="Roboto"/>
              <a:sym typeface="Roboto"/>
            </a:endParaRPr>
          </a:p>
          <a:p>
            <a:pPr marL="0" lvl="0" indent="0" algn="l" rtl="0">
              <a:spcBef>
                <a:spcPts val="800"/>
              </a:spcBef>
              <a:spcAft>
                <a:spcPts val="120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lnSpc>
                <a:spcPct val="110000"/>
              </a:lnSpc>
              <a:spcBef>
                <a:spcPts val="2600"/>
              </a:spcBef>
              <a:spcAft>
                <a:spcPts val="0"/>
              </a:spcAft>
              <a:buNone/>
            </a:pPr>
            <a:r>
              <a:rPr lang="en" b="1">
                <a:solidFill>
                  <a:srgbClr val="E15B26"/>
                </a:solidFill>
                <a:highlight>
                  <a:srgbClr val="FFFFFF"/>
                </a:highlight>
                <a:latin typeface="Arial"/>
                <a:ea typeface="Arial"/>
                <a:cs typeface="Arial"/>
                <a:sym typeface="Arial"/>
              </a:rPr>
              <a:t>Applications of  Embedded System:</a:t>
            </a:r>
            <a:endParaRPr b="1">
              <a:solidFill>
                <a:srgbClr val="E15B26"/>
              </a:solidFill>
              <a:highlight>
                <a:srgbClr val="FFFFFF"/>
              </a:highlight>
              <a:latin typeface="Arial"/>
              <a:ea typeface="Arial"/>
              <a:cs typeface="Arial"/>
              <a:sym typeface="Arial"/>
            </a:endParaRPr>
          </a:p>
          <a:p>
            <a:pPr marL="0" lvl="0" indent="0" algn="l" rtl="0">
              <a:spcBef>
                <a:spcPts val="800"/>
              </a:spcBef>
              <a:spcAft>
                <a:spcPts val="0"/>
              </a:spcAft>
              <a:buNone/>
            </a:pPr>
            <a:endParaRPr/>
          </a:p>
        </p:txBody>
      </p:sp>
      <p:sp>
        <p:nvSpPr>
          <p:cNvPr id="115" name="Google Shape;115;p18"/>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fontScale="85000" lnSpcReduction="20000"/>
          </a:bodyPr>
          <a:lstStyle/>
          <a:p>
            <a:pPr marL="0" lvl="0" indent="0" algn="l" rtl="0">
              <a:lnSpc>
                <a:spcPct val="110000"/>
              </a:lnSpc>
              <a:spcBef>
                <a:spcPts val="2000"/>
              </a:spcBef>
              <a:spcAft>
                <a:spcPts val="0"/>
              </a:spcAft>
              <a:buNone/>
            </a:pPr>
            <a:r>
              <a:rPr lang="en" sz="2250" b="1">
                <a:highlight>
                  <a:srgbClr val="FFFFFF"/>
                </a:highlight>
                <a:latin typeface="Arial"/>
                <a:ea typeface="Arial"/>
                <a:cs typeface="Arial"/>
                <a:sym typeface="Arial"/>
              </a:rPr>
              <a:t>Automotive Vehicles</a:t>
            </a:r>
            <a:endParaRPr sz="2250" b="1">
              <a:highlight>
                <a:srgbClr val="FFFFFF"/>
              </a:highlight>
              <a:latin typeface="Arial"/>
              <a:ea typeface="Arial"/>
              <a:cs typeface="Arial"/>
              <a:sym typeface="Arial"/>
            </a:endParaRPr>
          </a:p>
          <a:p>
            <a:pPr marL="0" lvl="0" indent="0" algn="l" rtl="0">
              <a:lnSpc>
                <a:spcPct val="110000"/>
              </a:lnSpc>
              <a:spcBef>
                <a:spcPts val="2000"/>
              </a:spcBef>
              <a:spcAft>
                <a:spcPts val="0"/>
              </a:spcAft>
              <a:buNone/>
            </a:pPr>
            <a:r>
              <a:rPr lang="en" sz="2250" b="1">
                <a:highlight>
                  <a:srgbClr val="FFFFFF"/>
                </a:highlight>
                <a:latin typeface="Arial"/>
                <a:ea typeface="Arial"/>
                <a:cs typeface="Arial"/>
                <a:sym typeface="Arial"/>
              </a:rPr>
              <a:t>Phones</a:t>
            </a:r>
            <a:endParaRPr sz="2250" b="1">
              <a:highlight>
                <a:srgbClr val="FFFFFF"/>
              </a:highlight>
              <a:latin typeface="Arial"/>
              <a:ea typeface="Arial"/>
              <a:cs typeface="Arial"/>
              <a:sym typeface="Arial"/>
            </a:endParaRPr>
          </a:p>
          <a:p>
            <a:pPr marL="0" lvl="0" indent="0" algn="l" rtl="0">
              <a:lnSpc>
                <a:spcPct val="110000"/>
              </a:lnSpc>
              <a:spcBef>
                <a:spcPts val="2000"/>
              </a:spcBef>
              <a:spcAft>
                <a:spcPts val="0"/>
              </a:spcAft>
              <a:buNone/>
            </a:pPr>
            <a:r>
              <a:rPr lang="en" sz="2250" b="1">
                <a:highlight>
                  <a:srgbClr val="FFFFFF"/>
                </a:highlight>
                <a:latin typeface="Arial"/>
                <a:ea typeface="Arial"/>
                <a:cs typeface="Arial"/>
                <a:sym typeface="Arial"/>
              </a:rPr>
              <a:t>Medical Equipment</a:t>
            </a:r>
            <a:endParaRPr sz="2250" b="1">
              <a:highlight>
                <a:srgbClr val="FFFFFF"/>
              </a:highlight>
              <a:latin typeface="Arial"/>
              <a:ea typeface="Arial"/>
              <a:cs typeface="Arial"/>
              <a:sym typeface="Arial"/>
            </a:endParaRPr>
          </a:p>
          <a:p>
            <a:pPr marL="0" lvl="0" indent="0" algn="l" rtl="0">
              <a:lnSpc>
                <a:spcPct val="110000"/>
              </a:lnSpc>
              <a:spcBef>
                <a:spcPts val="2000"/>
              </a:spcBef>
              <a:spcAft>
                <a:spcPts val="0"/>
              </a:spcAft>
              <a:buNone/>
            </a:pPr>
            <a:r>
              <a:rPr lang="en" sz="2250" b="1">
                <a:highlight>
                  <a:srgbClr val="FFFFFF"/>
                </a:highlight>
                <a:latin typeface="Arial"/>
                <a:ea typeface="Arial"/>
                <a:cs typeface="Arial"/>
                <a:sym typeface="Arial"/>
              </a:rPr>
              <a:t>Industrial Machines</a:t>
            </a:r>
            <a:endParaRPr sz="2250" b="1">
              <a:highlight>
                <a:srgbClr val="FFFFFF"/>
              </a:highlight>
              <a:latin typeface="Arial"/>
              <a:ea typeface="Arial"/>
              <a:cs typeface="Arial"/>
              <a:sym typeface="Arial"/>
            </a:endParaRPr>
          </a:p>
          <a:p>
            <a:pPr marL="0" lvl="0" indent="0" algn="l" rtl="0">
              <a:lnSpc>
                <a:spcPct val="110000"/>
              </a:lnSpc>
              <a:spcBef>
                <a:spcPts val="2000"/>
              </a:spcBef>
              <a:spcAft>
                <a:spcPts val="0"/>
              </a:spcAft>
              <a:buNone/>
            </a:pPr>
            <a:r>
              <a:rPr lang="en" sz="2250" b="1">
                <a:highlight>
                  <a:srgbClr val="FFFFFF"/>
                </a:highlight>
                <a:latin typeface="Arial"/>
                <a:ea typeface="Arial"/>
                <a:cs typeface="Arial"/>
                <a:sym typeface="Arial"/>
              </a:rPr>
              <a:t>Security Systems</a:t>
            </a:r>
            <a:endParaRPr sz="2250" b="1">
              <a:highlight>
                <a:srgbClr val="FFFFFF"/>
              </a:highlight>
              <a:latin typeface="Arial"/>
              <a:ea typeface="Arial"/>
              <a:cs typeface="Arial"/>
              <a:sym typeface="Arial"/>
            </a:endParaRPr>
          </a:p>
          <a:p>
            <a:pPr marL="0" lvl="0" indent="0" algn="l" rtl="0">
              <a:lnSpc>
                <a:spcPct val="110000"/>
              </a:lnSpc>
              <a:spcBef>
                <a:spcPts val="2000"/>
              </a:spcBef>
              <a:spcAft>
                <a:spcPts val="0"/>
              </a:spcAft>
              <a:buNone/>
            </a:pPr>
            <a:r>
              <a:rPr lang="en" sz="2250" b="1">
                <a:highlight>
                  <a:srgbClr val="FFFFFF"/>
                </a:highlight>
                <a:latin typeface="Arial"/>
                <a:ea typeface="Arial"/>
                <a:cs typeface="Arial"/>
                <a:sym typeface="Arial"/>
              </a:rPr>
              <a:t>Military Equipment</a:t>
            </a:r>
            <a:endParaRPr sz="2250" b="1">
              <a:highlight>
                <a:srgbClr val="FFFFFF"/>
              </a:highlight>
              <a:latin typeface="Arial"/>
              <a:ea typeface="Arial"/>
              <a:cs typeface="Arial"/>
              <a:sym typeface="Arial"/>
            </a:endParaRPr>
          </a:p>
          <a:p>
            <a:pPr marL="0" lvl="0" indent="0" algn="l" rtl="0">
              <a:spcBef>
                <a:spcPts val="600"/>
              </a:spcBef>
              <a:spcAft>
                <a:spcPts val="1200"/>
              </a:spcAft>
              <a:buNone/>
            </a:pPr>
            <a:endParaRPr sz="1500">
              <a:highlight>
                <a:srgbClr val="FFFFFF"/>
              </a:highlight>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73"/>
          <p:cNvSpPr txBox="1">
            <a:spLocks noGrp="1"/>
          </p:cNvSpPr>
          <p:nvPr>
            <p:ph type="title"/>
          </p:nvPr>
        </p:nvSpPr>
        <p:spPr>
          <a:xfrm>
            <a:off x="913250" y="375175"/>
            <a:ext cx="7505700" cy="954600"/>
          </a:xfrm>
          <a:prstGeom prst="rect">
            <a:avLst/>
          </a:prstGeom>
        </p:spPr>
        <p:txBody>
          <a:bodyPr spcFirstLastPara="1" wrap="square" lIns="91425" tIns="91425" rIns="91425" bIns="91425" anchor="t" anchorCtr="0">
            <a:normAutofit/>
          </a:bodyPr>
          <a:lstStyle/>
          <a:p>
            <a:pPr marL="0" lvl="0" indent="0" algn="l" rtl="0">
              <a:lnSpc>
                <a:spcPct val="81521"/>
              </a:lnSpc>
              <a:spcBef>
                <a:spcPts val="1500"/>
              </a:spcBef>
              <a:spcAft>
                <a:spcPts val="800"/>
              </a:spcAft>
              <a:buNone/>
            </a:pPr>
            <a:r>
              <a:rPr lang="en" sz="2922" b="1" i="1">
                <a:solidFill>
                  <a:srgbClr val="333333"/>
                </a:solidFill>
                <a:highlight>
                  <a:srgbClr val="FFFFFF"/>
                </a:highlight>
                <a:latin typeface="Roboto"/>
                <a:ea typeface="Roboto"/>
                <a:cs typeface="Roboto"/>
                <a:sym typeface="Roboto"/>
              </a:rPr>
              <a:t>Asynchronous communication:</a:t>
            </a:r>
            <a:endParaRPr sz="3400" b="1" i="1"/>
          </a:p>
        </p:txBody>
      </p:sp>
      <p:sp>
        <p:nvSpPr>
          <p:cNvPr id="446" name="Google Shape;446;p73"/>
          <p:cNvSpPr txBox="1">
            <a:spLocks noGrp="1"/>
          </p:cNvSpPr>
          <p:nvPr>
            <p:ph type="body" idx="1"/>
          </p:nvPr>
        </p:nvSpPr>
        <p:spPr>
          <a:xfrm>
            <a:off x="235500" y="1239850"/>
            <a:ext cx="8609100" cy="3622200"/>
          </a:xfrm>
          <a:prstGeom prst="rect">
            <a:avLst/>
          </a:prstGeom>
        </p:spPr>
        <p:txBody>
          <a:bodyPr spcFirstLastPara="1" wrap="square" lIns="91425" tIns="91425" rIns="91425" bIns="91425" anchor="t" anchorCtr="0">
            <a:normAutofit/>
          </a:bodyPr>
          <a:lstStyle/>
          <a:p>
            <a:pPr marL="0" lvl="0" indent="0" algn="l" rtl="0">
              <a:lnSpc>
                <a:spcPct val="163636"/>
              </a:lnSpc>
              <a:spcBef>
                <a:spcPts val="0"/>
              </a:spcBef>
              <a:spcAft>
                <a:spcPts val="0"/>
              </a:spcAft>
              <a:buNone/>
            </a:pPr>
            <a:r>
              <a:rPr lang="en" sz="1400">
                <a:solidFill>
                  <a:srgbClr val="000000"/>
                </a:solidFill>
                <a:highlight>
                  <a:srgbClr val="FFFFFF"/>
                </a:highlight>
                <a:latin typeface="Roboto"/>
                <a:ea typeface="Roboto"/>
                <a:cs typeface="Roboto"/>
                <a:sym typeface="Roboto"/>
              </a:rPr>
              <a:t>Asynchronous serial communication is widely used for byte-oriented transmission.</a:t>
            </a:r>
            <a:endParaRPr sz="1400">
              <a:solidFill>
                <a:srgbClr val="000000"/>
              </a:solidFill>
              <a:highlight>
                <a:srgbClr val="FFFFFF"/>
              </a:highlight>
              <a:latin typeface="Roboto"/>
              <a:ea typeface="Roboto"/>
              <a:cs typeface="Roboto"/>
              <a:sym typeface="Roboto"/>
            </a:endParaRPr>
          </a:p>
          <a:p>
            <a:pPr marL="0" lvl="0" indent="0" algn="l" rtl="0">
              <a:lnSpc>
                <a:spcPct val="163636"/>
              </a:lnSpc>
              <a:spcBef>
                <a:spcPts val="800"/>
              </a:spcBef>
              <a:spcAft>
                <a:spcPts val="0"/>
              </a:spcAft>
              <a:buNone/>
            </a:pPr>
            <a:r>
              <a:rPr lang="en" sz="1400">
                <a:solidFill>
                  <a:srgbClr val="000000"/>
                </a:solidFill>
                <a:highlight>
                  <a:srgbClr val="FFFFFF"/>
                </a:highlight>
                <a:latin typeface="Roboto"/>
                <a:ea typeface="Roboto"/>
                <a:cs typeface="Roboto"/>
                <a:sym typeface="Roboto"/>
              </a:rPr>
              <a:t>Frame structure in Asynchronous communication:</a:t>
            </a:r>
            <a:endParaRPr sz="1400">
              <a:solidFill>
                <a:srgbClr val="000000"/>
              </a:solidFill>
              <a:highlight>
                <a:srgbClr val="FFFFFF"/>
              </a:highlight>
              <a:latin typeface="Roboto"/>
              <a:ea typeface="Roboto"/>
              <a:cs typeface="Roboto"/>
              <a:sym typeface="Roboto"/>
            </a:endParaRPr>
          </a:p>
          <a:p>
            <a:pPr marL="457200" lvl="0" indent="-317500" algn="l" rtl="0">
              <a:lnSpc>
                <a:spcPct val="150000"/>
              </a:lnSpc>
              <a:spcBef>
                <a:spcPts val="800"/>
              </a:spcBef>
              <a:spcAft>
                <a:spcPts val="0"/>
              </a:spcAft>
              <a:buClr>
                <a:srgbClr val="000000"/>
              </a:buClr>
              <a:buSzPts val="1400"/>
              <a:buFont typeface="Roboto"/>
              <a:buChar char="●"/>
            </a:pPr>
            <a:r>
              <a:rPr lang="en" sz="1400" b="1">
                <a:solidFill>
                  <a:srgbClr val="000000"/>
                </a:solidFill>
                <a:highlight>
                  <a:srgbClr val="FFFFFF"/>
                </a:highlight>
                <a:latin typeface="Roboto"/>
                <a:ea typeface="Roboto"/>
                <a:cs typeface="Roboto"/>
                <a:sym typeface="Roboto"/>
              </a:rPr>
              <a:t>START bit:</a:t>
            </a:r>
            <a:r>
              <a:rPr lang="en" sz="1400">
                <a:solidFill>
                  <a:srgbClr val="000000"/>
                </a:solidFill>
                <a:highlight>
                  <a:srgbClr val="FFFFFF"/>
                </a:highlight>
                <a:latin typeface="Roboto"/>
                <a:ea typeface="Roboto"/>
                <a:cs typeface="Roboto"/>
                <a:sym typeface="Roboto"/>
              </a:rPr>
              <a:t> It is a bit with which serial communication starts and it is always low.</a:t>
            </a:r>
            <a:endParaRPr sz="1400">
              <a:solidFill>
                <a:srgbClr val="000000"/>
              </a:solidFill>
              <a:highlight>
                <a:srgbClr val="FFFFFF"/>
              </a:highlight>
              <a:latin typeface="Roboto"/>
              <a:ea typeface="Roboto"/>
              <a:cs typeface="Roboto"/>
              <a:sym typeface="Roboto"/>
            </a:endParaRPr>
          </a:p>
          <a:p>
            <a:pPr marL="457200" lvl="0" indent="-317500" algn="l" rtl="0">
              <a:lnSpc>
                <a:spcPct val="150000"/>
              </a:lnSpc>
              <a:spcBef>
                <a:spcPts val="0"/>
              </a:spcBef>
              <a:spcAft>
                <a:spcPts val="0"/>
              </a:spcAft>
              <a:buClr>
                <a:srgbClr val="000000"/>
              </a:buClr>
              <a:buSzPts val="1400"/>
              <a:buFont typeface="Roboto"/>
              <a:buChar char="●"/>
            </a:pPr>
            <a:r>
              <a:rPr lang="en" sz="1400" b="1">
                <a:solidFill>
                  <a:srgbClr val="000000"/>
                </a:solidFill>
                <a:highlight>
                  <a:srgbClr val="FFFFFF"/>
                </a:highlight>
                <a:latin typeface="Roboto"/>
                <a:ea typeface="Roboto"/>
                <a:cs typeface="Roboto"/>
                <a:sym typeface="Roboto"/>
              </a:rPr>
              <a:t>Data bits packet</a:t>
            </a:r>
            <a:r>
              <a:rPr lang="en" sz="1400">
                <a:solidFill>
                  <a:srgbClr val="000000"/>
                </a:solidFill>
                <a:highlight>
                  <a:srgbClr val="FFFFFF"/>
                </a:highlight>
                <a:latin typeface="Roboto"/>
                <a:ea typeface="Roboto"/>
                <a:cs typeface="Roboto"/>
                <a:sym typeface="Roboto"/>
              </a:rPr>
              <a:t>: Data bits can be 5 to 9 bits packet. Normally we use 8 data bit packet, which is always sent after the START bit.</a:t>
            </a:r>
            <a:endParaRPr sz="1400">
              <a:solidFill>
                <a:srgbClr val="000000"/>
              </a:solidFill>
              <a:highlight>
                <a:srgbClr val="FFFFFF"/>
              </a:highlight>
              <a:latin typeface="Roboto"/>
              <a:ea typeface="Roboto"/>
              <a:cs typeface="Roboto"/>
              <a:sym typeface="Roboto"/>
            </a:endParaRPr>
          </a:p>
          <a:p>
            <a:pPr marL="457200" lvl="0" indent="-317500" algn="l" rtl="0">
              <a:lnSpc>
                <a:spcPct val="150000"/>
              </a:lnSpc>
              <a:spcBef>
                <a:spcPts val="0"/>
              </a:spcBef>
              <a:spcAft>
                <a:spcPts val="0"/>
              </a:spcAft>
              <a:buClr>
                <a:srgbClr val="000000"/>
              </a:buClr>
              <a:buSzPts val="1400"/>
              <a:buFont typeface="Roboto"/>
              <a:buChar char="●"/>
            </a:pPr>
            <a:r>
              <a:rPr lang="en" sz="1400" b="1">
                <a:solidFill>
                  <a:srgbClr val="000000"/>
                </a:solidFill>
                <a:highlight>
                  <a:srgbClr val="FFFFFF"/>
                </a:highlight>
                <a:latin typeface="Roboto"/>
                <a:ea typeface="Roboto"/>
                <a:cs typeface="Roboto"/>
                <a:sym typeface="Roboto"/>
              </a:rPr>
              <a:t>STOP bit</a:t>
            </a:r>
            <a:r>
              <a:rPr lang="en" sz="1400">
                <a:solidFill>
                  <a:srgbClr val="000000"/>
                </a:solidFill>
                <a:highlight>
                  <a:srgbClr val="FFFFFF"/>
                </a:highlight>
                <a:latin typeface="Roboto"/>
                <a:ea typeface="Roboto"/>
                <a:cs typeface="Roboto"/>
                <a:sym typeface="Roboto"/>
              </a:rPr>
              <a:t>: This is one or two bits. It is sent after the data bits packet to indicate the end of the frame. The stop bit is always logic high.</a:t>
            </a:r>
            <a:endParaRPr sz="1400">
              <a:solidFill>
                <a:srgbClr val="000000"/>
              </a:solidFill>
              <a:highlight>
                <a:srgbClr val="FFFFFF"/>
              </a:highlight>
              <a:latin typeface="Roboto"/>
              <a:ea typeface="Roboto"/>
              <a:cs typeface="Roboto"/>
              <a:sym typeface="Roboto"/>
            </a:endParaRPr>
          </a:p>
          <a:p>
            <a:pPr marL="0" lvl="0" indent="0" algn="l" rtl="0">
              <a:lnSpc>
                <a:spcPct val="163636"/>
              </a:lnSpc>
              <a:spcBef>
                <a:spcPts val="800"/>
              </a:spcBef>
              <a:spcAft>
                <a:spcPts val="800"/>
              </a:spcAft>
              <a:buNone/>
            </a:pPr>
            <a:r>
              <a:rPr lang="en" sz="1400">
                <a:solidFill>
                  <a:srgbClr val="000000"/>
                </a:solidFill>
                <a:highlight>
                  <a:srgbClr val="FFFFFF"/>
                </a:highlight>
                <a:latin typeface="Roboto"/>
                <a:ea typeface="Roboto"/>
                <a:cs typeface="Roboto"/>
                <a:sym typeface="Roboto"/>
              </a:rPr>
              <a:t>In an asynchronous serial communication frame, the first START bit followed by the data byte and at last STOP bit forms a 10-bit frame. Sometimes the last bit is also used as a parity bit.</a:t>
            </a:r>
            <a:endParaRPr sz="15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7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pic>
        <p:nvPicPr>
          <p:cNvPr id="452" name="Google Shape;452;p74"/>
          <p:cNvPicPr preferRelativeResize="0"/>
          <p:nvPr/>
        </p:nvPicPr>
        <p:blipFill>
          <a:blip r:embed="rId3">
            <a:alphaModFix/>
          </a:blip>
          <a:stretch>
            <a:fillRect/>
          </a:stretch>
        </p:blipFill>
        <p:spPr>
          <a:xfrm>
            <a:off x="184850" y="2142925"/>
            <a:ext cx="8732900" cy="22159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75"/>
          <p:cNvSpPr txBox="1">
            <a:spLocks noGrp="1"/>
          </p:cNvSpPr>
          <p:nvPr>
            <p:ph type="title"/>
          </p:nvPr>
        </p:nvSpPr>
        <p:spPr>
          <a:xfrm>
            <a:off x="311700" y="110800"/>
            <a:ext cx="8520600" cy="90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880" i="1"/>
              <a:t>						UART:</a:t>
            </a:r>
            <a:endParaRPr sz="3880" i="1"/>
          </a:p>
        </p:txBody>
      </p:sp>
      <p:sp>
        <p:nvSpPr>
          <p:cNvPr id="458" name="Google Shape;458;p75"/>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100">
                <a:solidFill>
                  <a:srgbClr val="000000"/>
                </a:solidFill>
                <a:latin typeface="Arial"/>
                <a:ea typeface="Arial"/>
                <a:cs typeface="Arial"/>
                <a:sym typeface="Arial"/>
              </a:rPr>
              <a:t>When BRGH=1 (HighSpeed) the formula will be : Fosc / 16(n+1)</a:t>
            </a:r>
            <a:endParaRPr sz="2100">
              <a:solidFill>
                <a:srgbClr val="000000"/>
              </a:solidFill>
              <a:latin typeface="Arial"/>
              <a:ea typeface="Arial"/>
              <a:cs typeface="Arial"/>
              <a:sym typeface="Arial"/>
            </a:endParaRPr>
          </a:p>
          <a:p>
            <a:pPr marL="0" lvl="0" indent="0" algn="l" rtl="0">
              <a:spcBef>
                <a:spcPts val="0"/>
              </a:spcBef>
              <a:spcAft>
                <a:spcPts val="0"/>
              </a:spcAft>
              <a:buNone/>
            </a:pPr>
            <a:endParaRPr sz="2100">
              <a:solidFill>
                <a:srgbClr val="000000"/>
              </a:solidFill>
              <a:latin typeface="Arial"/>
              <a:ea typeface="Arial"/>
              <a:cs typeface="Arial"/>
              <a:sym typeface="Arial"/>
            </a:endParaRPr>
          </a:p>
          <a:p>
            <a:pPr marL="0" lvl="0" indent="0" algn="l" rtl="0">
              <a:spcBef>
                <a:spcPts val="0"/>
              </a:spcBef>
              <a:spcAft>
                <a:spcPts val="0"/>
              </a:spcAft>
              <a:buNone/>
            </a:pPr>
            <a:endParaRPr sz="2100">
              <a:solidFill>
                <a:srgbClr val="000000"/>
              </a:solidFill>
              <a:latin typeface="Arial"/>
              <a:ea typeface="Arial"/>
              <a:cs typeface="Arial"/>
              <a:sym typeface="Arial"/>
            </a:endParaRPr>
          </a:p>
          <a:p>
            <a:pPr marL="0" lvl="0" indent="0" algn="l" rtl="0">
              <a:spcBef>
                <a:spcPts val="0"/>
              </a:spcBef>
              <a:spcAft>
                <a:spcPts val="0"/>
              </a:spcAft>
              <a:buNone/>
            </a:pPr>
            <a:r>
              <a:rPr lang="en" sz="2100">
                <a:solidFill>
                  <a:srgbClr val="000000"/>
                </a:solidFill>
                <a:latin typeface="Arial"/>
                <a:ea typeface="Arial"/>
                <a:cs typeface="Arial"/>
                <a:sym typeface="Arial"/>
              </a:rPr>
              <a:t>When BRGH=0 (Low Speed) the formula will be : Fosc / 64(n+1)</a:t>
            </a:r>
            <a:endParaRPr sz="21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7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ctr" rtl="0">
              <a:lnSpc>
                <a:spcPct val="115000"/>
              </a:lnSpc>
              <a:spcBef>
                <a:spcPts val="0"/>
              </a:spcBef>
              <a:spcAft>
                <a:spcPts val="0"/>
              </a:spcAft>
              <a:buNone/>
            </a:pPr>
            <a:r>
              <a:rPr lang="en" sz="3000" i="1">
                <a:latin typeface="Arial"/>
                <a:ea typeface="Arial"/>
                <a:cs typeface="Arial"/>
                <a:sym typeface="Arial"/>
              </a:rPr>
              <a:t>UART:</a:t>
            </a:r>
            <a:endParaRPr sz="4700" i="1"/>
          </a:p>
        </p:txBody>
      </p:sp>
      <p:sp>
        <p:nvSpPr>
          <p:cNvPr id="464" name="Google Shape;464;p76"/>
          <p:cNvSpPr txBox="1">
            <a:spLocks noGrp="1"/>
          </p:cNvSpPr>
          <p:nvPr>
            <p:ph type="body" idx="1"/>
          </p:nvPr>
        </p:nvSpPr>
        <p:spPr>
          <a:xfrm>
            <a:off x="188100" y="1296600"/>
            <a:ext cx="4204800" cy="367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200">
              <a:solidFill>
                <a:srgbClr val="000000"/>
              </a:solidFill>
              <a:latin typeface="Arial"/>
              <a:ea typeface="Arial"/>
              <a:cs typeface="Arial"/>
              <a:sym typeface="Arial"/>
            </a:endParaRPr>
          </a:p>
          <a:p>
            <a:pPr marL="0" lvl="0" indent="0" algn="l" rtl="0">
              <a:spcBef>
                <a:spcPts val="0"/>
              </a:spcBef>
              <a:spcAft>
                <a:spcPts val="0"/>
              </a:spcAft>
              <a:buNone/>
            </a:pPr>
            <a:r>
              <a:rPr lang="en" sz="2200">
                <a:solidFill>
                  <a:srgbClr val="000000"/>
                </a:solidFill>
                <a:latin typeface="Arial"/>
                <a:ea typeface="Arial"/>
                <a:cs typeface="Arial"/>
                <a:sym typeface="Arial"/>
              </a:rPr>
              <a:t>n= value of SPBRG</a:t>
            </a:r>
            <a:endParaRPr sz="2200">
              <a:solidFill>
                <a:srgbClr val="000000"/>
              </a:solidFill>
              <a:latin typeface="Arial"/>
              <a:ea typeface="Arial"/>
              <a:cs typeface="Arial"/>
              <a:sym typeface="Arial"/>
            </a:endParaRPr>
          </a:p>
          <a:p>
            <a:pPr marL="0" lvl="0" indent="0" algn="l" rtl="0">
              <a:spcBef>
                <a:spcPts val="0"/>
              </a:spcBef>
              <a:spcAft>
                <a:spcPts val="0"/>
              </a:spcAft>
              <a:buNone/>
            </a:pPr>
            <a:endParaRPr sz="2200">
              <a:solidFill>
                <a:srgbClr val="000000"/>
              </a:solidFill>
              <a:latin typeface="Arial"/>
              <a:ea typeface="Arial"/>
              <a:cs typeface="Arial"/>
              <a:sym typeface="Arial"/>
            </a:endParaRPr>
          </a:p>
          <a:p>
            <a:pPr marL="0" lvl="0" indent="0" algn="l" rtl="0">
              <a:spcBef>
                <a:spcPts val="0"/>
              </a:spcBef>
              <a:spcAft>
                <a:spcPts val="0"/>
              </a:spcAft>
              <a:buNone/>
            </a:pPr>
            <a:r>
              <a:rPr lang="en" sz="2200">
                <a:solidFill>
                  <a:srgbClr val="000000"/>
                </a:solidFill>
                <a:latin typeface="Arial"/>
                <a:ea typeface="Arial"/>
                <a:cs typeface="Arial"/>
                <a:sym typeface="Arial"/>
              </a:rPr>
              <a:t>B.R = Fosc / 16 (n+1)</a:t>
            </a:r>
            <a:endParaRPr sz="2200">
              <a:solidFill>
                <a:srgbClr val="000000"/>
              </a:solidFill>
              <a:latin typeface="Arial"/>
              <a:ea typeface="Arial"/>
              <a:cs typeface="Arial"/>
              <a:sym typeface="Arial"/>
            </a:endParaRPr>
          </a:p>
          <a:p>
            <a:pPr marL="0" lvl="0" indent="0" algn="l" rtl="0">
              <a:spcBef>
                <a:spcPts val="0"/>
              </a:spcBef>
              <a:spcAft>
                <a:spcPts val="0"/>
              </a:spcAft>
              <a:buNone/>
            </a:pPr>
            <a:r>
              <a:rPr lang="en" sz="2200">
                <a:solidFill>
                  <a:srgbClr val="000000"/>
                </a:solidFill>
                <a:latin typeface="Arial"/>
                <a:ea typeface="Arial"/>
                <a:cs typeface="Arial"/>
                <a:sym typeface="Arial"/>
              </a:rPr>
              <a:t>       = 4 MHz / 16 (n+1)</a:t>
            </a:r>
            <a:endParaRPr sz="2200">
              <a:solidFill>
                <a:srgbClr val="000000"/>
              </a:solidFill>
              <a:latin typeface="Arial"/>
              <a:ea typeface="Arial"/>
              <a:cs typeface="Arial"/>
              <a:sym typeface="Arial"/>
            </a:endParaRPr>
          </a:p>
          <a:p>
            <a:pPr marL="0" lvl="0" indent="0" algn="l" rtl="0">
              <a:spcBef>
                <a:spcPts val="0"/>
              </a:spcBef>
              <a:spcAft>
                <a:spcPts val="0"/>
              </a:spcAft>
              <a:buNone/>
            </a:pPr>
            <a:r>
              <a:rPr lang="en" sz="2500">
                <a:solidFill>
                  <a:srgbClr val="000000"/>
                </a:solidFill>
                <a:latin typeface="Arial"/>
                <a:ea typeface="Arial"/>
                <a:cs typeface="Arial"/>
                <a:sym typeface="Arial"/>
              </a:rPr>
              <a:t>9600 = 4 MHz / 16(n+1)</a:t>
            </a:r>
            <a:endParaRPr sz="2500">
              <a:solidFill>
                <a:srgbClr val="000000"/>
              </a:solidFill>
              <a:latin typeface="Arial"/>
              <a:ea typeface="Arial"/>
              <a:cs typeface="Arial"/>
              <a:sym typeface="Arial"/>
            </a:endParaRPr>
          </a:p>
          <a:p>
            <a:pPr marL="0" lvl="0" indent="0" algn="l" rtl="0">
              <a:spcBef>
                <a:spcPts val="0"/>
              </a:spcBef>
              <a:spcAft>
                <a:spcPts val="0"/>
              </a:spcAft>
              <a:buNone/>
            </a:pPr>
            <a:endParaRPr sz="2500">
              <a:solidFill>
                <a:srgbClr val="000000"/>
              </a:solidFill>
              <a:latin typeface="Arial"/>
              <a:ea typeface="Arial"/>
              <a:cs typeface="Arial"/>
              <a:sym typeface="Arial"/>
            </a:endParaRPr>
          </a:p>
        </p:txBody>
      </p:sp>
      <p:sp>
        <p:nvSpPr>
          <p:cNvPr id="465" name="Google Shape;465;p76"/>
          <p:cNvSpPr txBox="1">
            <a:spLocks noGrp="1"/>
          </p:cNvSpPr>
          <p:nvPr>
            <p:ph type="body" idx="2"/>
          </p:nvPr>
        </p:nvSpPr>
        <p:spPr>
          <a:xfrm>
            <a:off x="4627500" y="1417950"/>
            <a:ext cx="4204800" cy="337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2300">
              <a:solidFill>
                <a:srgbClr val="000000"/>
              </a:solidFill>
              <a:latin typeface="Arial"/>
              <a:ea typeface="Arial"/>
              <a:cs typeface="Arial"/>
              <a:sym typeface="Arial"/>
            </a:endParaRPr>
          </a:p>
          <a:p>
            <a:pPr marL="0" lvl="0" indent="0" algn="l" rtl="0">
              <a:spcBef>
                <a:spcPts val="0"/>
              </a:spcBef>
              <a:spcAft>
                <a:spcPts val="0"/>
              </a:spcAft>
              <a:buNone/>
            </a:pPr>
            <a:r>
              <a:rPr lang="en" sz="2300">
                <a:solidFill>
                  <a:srgbClr val="000000"/>
                </a:solidFill>
                <a:latin typeface="Arial"/>
                <a:ea typeface="Arial"/>
                <a:cs typeface="Arial"/>
                <a:sym typeface="Arial"/>
              </a:rPr>
              <a:t>16(n+1) = 4 MHz / 9600</a:t>
            </a:r>
            <a:endParaRPr sz="2300">
              <a:solidFill>
                <a:srgbClr val="000000"/>
              </a:solidFill>
              <a:latin typeface="Arial"/>
              <a:ea typeface="Arial"/>
              <a:cs typeface="Arial"/>
              <a:sym typeface="Arial"/>
            </a:endParaRPr>
          </a:p>
          <a:p>
            <a:pPr marL="0" lvl="0" indent="0" algn="l" rtl="0">
              <a:spcBef>
                <a:spcPts val="0"/>
              </a:spcBef>
              <a:spcAft>
                <a:spcPts val="0"/>
              </a:spcAft>
              <a:buNone/>
            </a:pPr>
            <a:r>
              <a:rPr lang="en" sz="2300">
                <a:solidFill>
                  <a:srgbClr val="000000"/>
                </a:solidFill>
                <a:latin typeface="Arial"/>
                <a:ea typeface="Arial"/>
                <a:cs typeface="Arial"/>
                <a:sym typeface="Arial"/>
              </a:rPr>
              <a:t>N+1 = [ (4 x 10^6) / (16 x 9600)] - 1</a:t>
            </a:r>
            <a:endParaRPr sz="2300">
              <a:solidFill>
                <a:srgbClr val="000000"/>
              </a:solidFill>
              <a:latin typeface="Arial"/>
              <a:ea typeface="Arial"/>
              <a:cs typeface="Arial"/>
              <a:sym typeface="Arial"/>
            </a:endParaRPr>
          </a:p>
          <a:p>
            <a:pPr marL="0" lvl="0" indent="0" algn="l" rtl="0">
              <a:spcBef>
                <a:spcPts val="0"/>
              </a:spcBef>
              <a:spcAft>
                <a:spcPts val="0"/>
              </a:spcAft>
              <a:buNone/>
            </a:pPr>
            <a:r>
              <a:rPr lang="en" sz="2300">
                <a:solidFill>
                  <a:srgbClr val="000000"/>
                </a:solidFill>
                <a:latin typeface="Arial"/>
                <a:ea typeface="Arial"/>
                <a:cs typeface="Arial"/>
                <a:sym typeface="Arial"/>
              </a:rPr>
              <a:t>  N    = [1000 / 384] - 1</a:t>
            </a:r>
            <a:endParaRPr sz="2300">
              <a:solidFill>
                <a:srgbClr val="000000"/>
              </a:solidFill>
              <a:latin typeface="Arial"/>
              <a:ea typeface="Arial"/>
              <a:cs typeface="Arial"/>
              <a:sym typeface="Arial"/>
            </a:endParaRPr>
          </a:p>
          <a:p>
            <a:pPr marL="0" lvl="0" indent="0" algn="l" rtl="0">
              <a:spcBef>
                <a:spcPts val="0"/>
              </a:spcBef>
              <a:spcAft>
                <a:spcPts val="0"/>
              </a:spcAft>
              <a:buNone/>
            </a:pPr>
            <a:r>
              <a:rPr lang="en" sz="2300">
                <a:solidFill>
                  <a:srgbClr val="000000"/>
                </a:solidFill>
                <a:latin typeface="Arial"/>
                <a:ea typeface="Arial"/>
                <a:cs typeface="Arial"/>
                <a:sym typeface="Arial"/>
              </a:rPr>
              <a:t>        = 26.89-1</a:t>
            </a:r>
            <a:endParaRPr sz="2300">
              <a:solidFill>
                <a:srgbClr val="000000"/>
              </a:solidFill>
              <a:latin typeface="Arial"/>
              <a:ea typeface="Arial"/>
              <a:cs typeface="Arial"/>
              <a:sym typeface="Arial"/>
            </a:endParaRPr>
          </a:p>
          <a:p>
            <a:pPr marL="0" lvl="0" indent="0" algn="l" rtl="0">
              <a:spcBef>
                <a:spcPts val="0"/>
              </a:spcBef>
              <a:spcAft>
                <a:spcPts val="0"/>
              </a:spcAft>
              <a:buNone/>
            </a:pPr>
            <a:r>
              <a:rPr lang="en" sz="2300">
                <a:solidFill>
                  <a:srgbClr val="000000"/>
                </a:solidFill>
                <a:latin typeface="Arial"/>
                <a:ea typeface="Arial"/>
                <a:cs typeface="Arial"/>
                <a:sym typeface="Arial"/>
              </a:rPr>
              <a:t>  N     = 25</a:t>
            </a:r>
            <a:endParaRPr sz="2300"/>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64"/>
                                        </p:tgtEl>
                                        <p:attrNameLst>
                                          <p:attrName>style.visibility</p:attrName>
                                        </p:attrNameLst>
                                      </p:cBhvr>
                                      <p:to>
                                        <p:strVal val="visible"/>
                                      </p:to>
                                    </p:set>
                                    <p:anim calcmode="lin" valueType="num">
                                      <p:cBhvr additive="base">
                                        <p:cTn id="7" dur="1000"/>
                                        <p:tgtEl>
                                          <p:spTgt spid="464"/>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9"/>
          <p:cNvSpPr txBox="1">
            <a:spLocks noGrp="1"/>
          </p:cNvSpPr>
          <p:nvPr>
            <p:ph type="ctrTitle"/>
          </p:nvPr>
        </p:nvSpPr>
        <p:spPr>
          <a:xfrm>
            <a:off x="322300" y="136800"/>
            <a:ext cx="8201400" cy="27102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PIC18f4580 Microcontroller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a:off x="311700" y="113025"/>
            <a:ext cx="8520600" cy="96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4280" b="0"/>
              <a:t>PIC Introduction:</a:t>
            </a:r>
            <a:endParaRPr sz="4280" b="0"/>
          </a:p>
        </p:txBody>
      </p:sp>
      <p:sp>
        <p:nvSpPr>
          <p:cNvPr id="126" name="Google Shape;126;p20"/>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457200" lvl="0" indent="-374650" algn="l" rtl="0">
              <a:spcBef>
                <a:spcPts val="0"/>
              </a:spcBef>
              <a:spcAft>
                <a:spcPts val="0"/>
              </a:spcAft>
              <a:buSzPts val="2300"/>
              <a:buChar char="●"/>
            </a:pPr>
            <a:r>
              <a:rPr lang="en" sz="2300"/>
              <a:t>Microchip was invented the PIC in 1993.</a:t>
            </a:r>
            <a:endParaRPr sz="2300"/>
          </a:p>
          <a:p>
            <a:pPr marL="457200" lvl="0" indent="-374650" algn="l" rtl="0">
              <a:spcBef>
                <a:spcPts val="0"/>
              </a:spcBef>
              <a:spcAft>
                <a:spcPts val="0"/>
              </a:spcAft>
              <a:buSzPts val="2300"/>
              <a:buChar char="●"/>
            </a:pPr>
            <a:r>
              <a:rPr lang="en" sz="2300"/>
              <a:t>PIC Microcontroller is based Harvard Architecture.</a:t>
            </a:r>
            <a:endParaRPr sz="2300"/>
          </a:p>
          <a:p>
            <a:pPr marL="457200" lvl="0" indent="-374650" algn="l" rtl="0">
              <a:spcBef>
                <a:spcPts val="0"/>
              </a:spcBef>
              <a:spcAft>
                <a:spcPts val="0"/>
              </a:spcAft>
              <a:buSzPts val="2300"/>
              <a:buChar char="●"/>
            </a:pPr>
            <a:r>
              <a:rPr lang="en" sz="2300"/>
              <a:t>PIC Microcontroller are available are wide between 8 bit to 32 bits.</a:t>
            </a:r>
            <a:endParaRPr sz="23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880"/>
              <a:t>PIC Family:</a:t>
            </a:r>
            <a:endParaRPr sz="3880"/>
          </a:p>
        </p:txBody>
      </p:sp>
      <p:sp>
        <p:nvSpPr>
          <p:cNvPr id="132" name="Google Shape;132;p21"/>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fontScale="92500"/>
          </a:bodyPr>
          <a:lstStyle/>
          <a:p>
            <a:pPr marL="457200" lvl="0" indent="-373282" algn="l" rtl="0">
              <a:spcBef>
                <a:spcPts val="0"/>
              </a:spcBef>
              <a:spcAft>
                <a:spcPts val="0"/>
              </a:spcAft>
              <a:buSzPct val="100000"/>
              <a:buChar char="●"/>
            </a:pPr>
            <a:r>
              <a:rPr lang="en" sz="2680" dirty="0"/>
              <a:t>PIC Microcontrollers from Microchip Company are divided into </a:t>
            </a:r>
            <a:r>
              <a:rPr lang="en" sz="2680" dirty="0" smtClean="0"/>
              <a:t>5 </a:t>
            </a:r>
            <a:r>
              <a:rPr lang="en" sz="2680" dirty="0"/>
              <a:t>large families. Each family has a variety of components that provide built-in special features:</a:t>
            </a:r>
            <a:endParaRPr sz="2680" dirty="0"/>
          </a:p>
          <a:p>
            <a:pPr marL="914400" lvl="1" indent="-351692" algn="l" rtl="0">
              <a:spcBef>
                <a:spcPts val="0"/>
              </a:spcBef>
              <a:spcAft>
                <a:spcPts val="0"/>
              </a:spcAft>
              <a:buSzPct val="100000"/>
              <a:buChar char="○"/>
            </a:pPr>
            <a:r>
              <a:rPr lang="en" sz="2280" dirty="0"/>
              <a:t>The first family, PIC10 (10FXXX) - is called Low End.</a:t>
            </a:r>
            <a:endParaRPr sz="2280" dirty="0"/>
          </a:p>
          <a:p>
            <a:pPr marL="914400" lvl="1" indent="-351692" algn="l" rtl="0">
              <a:spcBef>
                <a:spcPts val="0"/>
              </a:spcBef>
              <a:spcAft>
                <a:spcPts val="0"/>
              </a:spcAft>
              <a:buSzPct val="100000"/>
              <a:buChar char="○"/>
            </a:pPr>
            <a:r>
              <a:rPr lang="en" sz="2280" dirty="0"/>
              <a:t>The second family, PIC12 (PIC12FXXX) – is called Mid-Range.</a:t>
            </a:r>
            <a:endParaRPr sz="2280" dirty="0"/>
          </a:p>
          <a:p>
            <a:pPr marL="914400" lvl="1" indent="-351692" algn="l" rtl="0">
              <a:spcBef>
                <a:spcPts val="0"/>
              </a:spcBef>
              <a:spcAft>
                <a:spcPts val="0"/>
              </a:spcAft>
              <a:buSzPct val="100000"/>
              <a:buChar char="○"/>
            </a:pPr>
            <a:r>
              <a:rPr lang="en" sz="2280" dirty="0"/>
              <a:t>The third family is PIC16 (16FXXX).</a:t>
            </a:r>
            <a:endParaRPr sz="2280" dirty="0"/>
          </a:p>
          <a:p>
            <a:pPr marL="914400" lvl="1" indent="-351692" algn="l" rtl="0">
              <a:spcBef>
                <a:spcPts val="0"/>
              </a:spcBef>
              <a:spcAft>
                <a:spcPts val="0"/>
              </a:spcAft>
              <a:buSzPct val="100000"/>
              <a:buChar char="○"/>
            </a:pPr>
            <a:r>
              <a:rPr lang="en" sz="2280" dirty="0"/>
              <a:t>The fourth family is PIC 17/18(18FXXX)</a:t>
            </a:r>
            <a:endParaRPr sz="2280" dirty="0"/>
          </a:p>
          <a:p>
            <a:pPr marL="914400" lvl="1" indent="-351692" algn="l" rtl="0">
              <a:spcBef>
                <a:spcPts val="0"/>
              </a:spcBef>
              <a:spcAft>
                <a:spcPts val="0"/>
              </a:spcAft>
              <a:buSzPct val="100000"/>
              <a:buChar char="○"/>
            </a:pPr>
            <a:r>
              <a:rPr lang="en" sz="2280" dirty="0"/>
              <a:t>The fivth family is PIC32 (32FXXX)</a:t>
            </a:r>
            <a:endParaRPr sz="2280" dirty="0"/>
          </a:p>
          <a:p>
            <a:pPr marL="0" lvl="0" indent="0" algn="l" rtl="0">
              <a:spcBef>
                <a:spcPts val="1200"/>
              </a:spcBef>
              <a:spcAft>
                <a:spcPts val="0"/>
              </a:spcAft>
              <a:buClr>
                <a:schemeClr val="dk1"/>
              </a:buClr>
              <a:buSzPct val="57894"/>
              <a:buFont typeface="Arial"/>
              <a:buNone/>
            </a:pPr>
            <a:endParaRPr sz="1900" dirty="0"/>
          </a:p>
          <a:p>
            <a:pPr marL="0" lvl="0" indent="0" algn="l" rtl="0">
              <a:spcBef>
                <a:spcPts val="1200"/>
              </a:spcBef>
              <a:spcAft>
                <a:spcPts val="1200"/>
              </a:spcAft>
              <a:buNone/>
            </a:pPr>
            <a:endParaRPr dirty="0"/>
          </a:p>
        </p:txBody>
      </p:sp>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TotalTime>
  <Words>3027</Words>
  <Application>Microsoft Office PowerPoint</Application>
  <PresentationFormat>On-screen Show (16:9)</PresentationFormat>
  <Paragraphs>294</Paragraphs>
  <Slides>63</Slides>
  <Notes>63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63</vt:i4>
      </vt:variant>
    </vt:vector>
  </HeadingPairs>
  <TitlesOfParts>
    <vt:vector size="70" baseType="lpstr">
      <vt:lpstr>Roboto</vt:lpstr>
      <vt:lpstr>Lato</vt:lpstr>
      <vt:lpstr>Nunito</vt:lpstr>
      <vt:lpstr>Calibri</vt:lpstr>
      <vt:lpstr>Courier New</vt:lpstr>
      <vt:lpstr>Arial</vt:lpstr>
      <vt:lpstr>Geometric</vt:lpstr>
      <vt:lpstr>EMBEDDED SYSTEM</vt:lpstr>
      <vt:lpstr>WHAT IS AN EMBEDDED SYSTEM:</vt:lpstr>
      <vt:lpstr>PowerPoint Presentation</vt:lpstr>
      <vt:lpstr>Types of Microcontrollers:</vt:lpstr>
      <vt:lpstr>PowerPoint Presentation</vt:lpstr>
      <vt:lpstr>Applications of  Embedded System: </vt:lpstr>
      <vt:lpstr>PIC18f4580 Microcontroller</vt:lpstr>
      <vt:lpstr>PIC Introduction:</vt:lpstr>
      <vt:lpstr>PIC Family:</vt:lpstr>
      <vt:lpstr>PowerPoint Presentation</vt:lpstr>
      <vt:lpstr>PIC18f4580 Block Diagram:</vt:lpstr>
      <vt:lpstr>ALU(Arithmetic Logic Unit):</vt:lpstr>
      <vt:lpstr>Pin Diagram</vt:lpstr>
      <vt:lpstr>PIC18f Features:</vt:lpstr>
      <vt:lpstr>HOW TO PROGRAM THE INPUT AND OUTPUT PORTS </vt:lpstr>
      <vt:lpstr>PowerPoint Presentation</vt:lpstr>
      <vt:lpstr>PORTx: This register is used to read/write the data from/to port pins. Writing 1's to PORTx will make the corresponding PORTx pins as HIGH. Similarly writing 0's to PORTx will make the corresponding PORTx pins as LOW. Before reading/writing the data, the port pins should be configured as Input Output.  </vt:lpstr>
      <vt:lpstr>PowerPoint Presentation</vt:lpstr>
      <vt:lpstr>PIC  Interfacing with Seven Segment:</vt:lpstr>
      <vt:lpstr>PowerPoint Presentation</vt:lpstr>
      <vt:lpstr>PowerPoint Presentation</vt:lpstr>
      <vt:lpstr>PowerPoint Presentation</vt:lpstr>
      <vt:lpstr>Interfacing 16×2 LCD with 8051</vt:lpstr>
      <vt:lpstr>PowerPoint Presentation</vt:lpstr>
      <vt:lpstr>For displaying a character, you should enable the enable pin (pin 6) by giving a pulse of 450ns, after enabling the pin6 you should select the register select pin (pin4) in write mode. To select the register, select pin in write mode you have to make this pin high (RS=1), after selecting the register select you have to configure the R/W to write mode that is R/W should be low (R/W=0).</vt:lpstr>
      <vt:lpstr>Commands List </vt:lpstr>
      <vt:lpstr>DC Motor Interfacing with PIC:</vt:lpstr>
      <vt:lpstr>PowerPoint Presentation</vt:lpstr>
      <vt:lpstr>DC Motor Driver:</vt:lpstr>
      <vt:lpstr> 4x4 Keypad interfacing with PIC:</vt:lpstr>
      <vt:lpstr>PowerPoint Presentation</vt:lpstr>
      <vt:lpstr>  Sensor Classification: </vt:lpstr>
      <vt:lpstr>Analog to Digital Conversion Process: </vt:lpstr>
      <vt:lpstr>PowerPoint Presentation</vt:lpstr>
      <vt:lpstr>Resolution:</vt:lpstr>
      <vt:lpstr>PowerPoint Presentation</vt:lpstr>
      <vt:lpstr>Step Size:</vt:lpstr>
      <vt:lpstr>PowerPoint Presentation</vt:lpstr>
      <vt:lpstr>PowerPoint Presentation</vt:lpstr>
      <vt:lpstr>PowerPoint Presentation</vt:lpstr>
      <vt:lpstr>PowerPoint Presentation</vt:lpstr>
      <vt:lpstr>PowerPoint Presentation</vt:lpstr>
      <vt:lpstr>TIMER 0: </vt:lpstr>
      <vt:lpstr>Programming steps for delay function:</vt:lpstr>
      <vt:lpstr>TIMER 1:</vt:lpstr>
      <vt:lpstr>     TIMER 2 Diagram:</vt:lpstr>
      <vt:lpstr>      TIMER 2:</vt:lpstr>
      <vt:lpstr>     INTERRUPT</vt:lpstr>
      <vt:lpstr>What is a PWM Signal?</vt:lpstr>
      <vt:lpstr>PWM using PIC18f:</vt:lpstr>
      <vt:lpstr>Duty cycle of the PWM:</vt:lpstr>
      <vt:lpstr>PowerPoint Presentation</vt:lpstr>
      <vt:lpstr>PowerPoint Presentation</vt:lpstr>
      <vt:lpstr>PowerPoint Presentation</vt:lpstr>
      <vt:lpstr>PowerPoint Presentation</vt:lpstr>
      <vt:lpstr>PowerPoint Presentation</vt:lpstr>
      <vt:lpstr>Steps to Configure PWM: </vt:lpstr>
      <vt:lpstr>UART(Universal Asynchronous Reception Transmit):</vt:lpstr>
      <vt:lpstr>There are Two methods of serial communication:</vt:lpstr>
      <vt:lpstr>Asynchronous communication:</vt:lpstr>
      <vt:lpstr>PowerPoint Presentation</vt:lpstr>
      <vt:lpstr>      UART:</vt:lpstr>
      <vt:lpstr>UART: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EMBEDDED SYSTEM</dc:title>
  <cp:lastModifiedBy>dell</cp:lastModifiedBy>
  <cp:revision>5</cp:revision>
  <dcterms:modified xsi:type="dcterms:W3CDTF">2023-11-28T08:01:51Z</dcterms:modified>
</cp:coreProperties>
</file>